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8288000" cy="10287000"/>
  <p:notesSz cx="6858000" cy="9144000"/>
  <p:embeddedFontLst>
    <p:embeddedFont>
      <p:font typeface="Aileron" panose="020B0604020202020204" charset="0"/>
      <p:regular r:id="rId32"/>
    </p:embeddedFont>
    <p:embeddedFont>
      <p:font typeface="Aileron Bold" panose="020B0604020202020204" charset="0"/>
      <p:regular r:id="rId33"/>
      <p:bold r:id="rId34"/>
    </p:embeddedFont>
    <p:embeddedFont>
      <p:font typeface="Aileron Bold Italics" panose="020B0604020202020204" charset="0"/>
      <p:regular r:id="rId35"/>
      <p:bold r:id="rId36"/>
      <p:italic r:id="rId37"/>
      <p:boldItalic r:id="rId38"/>
    </p:embeddedFont>
    <p:embeddedFont>
      <p:font typeface="Aileron Heavy" panose="020B0604020202020204" charset="0"/>
      <p:regular r:id="rId39"/>
      <p:bold r:id="rId40"/>
    </p:embeddedFont>
    <p:embeddedFont>
      <p:font typeface="Aileron Heavy Italics" panose="020B0604020202020204" charset="0"/>
      <p:regular r:id="rId41"/>
      <p:bold r:id="rId42"/>
      <p:italic r:id="rId43"/>
      <p:boldItalic r:id="rId44"/>
    </p:embeddedFont>
    <p:embeddedFont>
      <p:font typeface="Aileron Italics" panose="020B0604020202020204" charset="0"/>
      <p:regular r:id="rId45"/>
      <p:italic r:id="rId46"/>
    </p:embeddedFont>
    <p:embeddedFont>
      <p:font typeface="Aileron Light Italics" panose="020B0604020202020204" charset="0"/>
      <p:regular r:id="rId47"/>
      <p:italic r:id="rId48"/>
    </p:embeddedFont>
    <p:embeddedFont>
      <p:font typeface="Aileron Ultra-Bold" panose="020B0604020202020204" charset="0"/>
      <p:regular r:id="rId49"/>
      <p:bold r:id="rId50"/>
    </p:embeddedFont>
    <p:embeddedFont>
      <p:font typeface="Century Gothic Paneuropean" panose="020B0604020202020204" charset="0"/>
      <p:regular r:id="rId51"/>
    </p:embeddedFont>
    <p:embeddedFont>
      <p:font typeface="Open Sans 1" panose="020B0604020202020204" charset="0"/>
      <p:regular r:id="rId52"/>
    </p:embeddedFont>
    <p:embeddedFont>
      <p:font typeface="Open Sans 1 Bold" panose="020B0604020202020204" charset="0"/>
      <p:regular r:id="rId53"/>
      <p:bold r:id="rId54"/>
    </p:embeddedFont>
    <p:embeddedFont>
      <p:font typeface="Open Sans 2 Bold" panose="020B0604020202020204" charset="0"/>
      <p:regular r:id="rId55"/>
      <p:bold r:id="rId56"/>
    </p:embeddedFont>
    <p:embeddedFont>
      <p:font typeface="Pragmatica" panose="020B0604020202020204" charset="0"/>
      <p:regular r:id="rId57"/>
    </p:embeddedFont>
    <p:embeddedFont>
      <p:font typeface="Pragmatica Bold" panose="020B0604020202020204" charset="0"/>
      <p:regular r:id="rId58"/>
      <p:bold r:id="rId59"/>
    </p:embeddedFont>
    <p:embeddedFont>
      <p:font typeface="Pragmatica Bold Italics" panose="020B060402020202020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94556" autoAdjust="0"/>
  </p:normalViewPr>
  <p:slideViewPr>
    <p:cSldViewPr>
      <p:cViewPr varScale="1">
        <p:scale>
          <a:sx n="39" d="100"/>
          <a:sy n="39" d="100"/>
        </p:scale>
        <p:origin x="872"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font" Target="fonts/font24.fntdata"/><Relationship Id="rId63" Type="http://schemas.openxmlformats.org/officeDocument/2006/relationships/font" Target="fonts/font3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font" Target="fonts/font27.fntdata"/><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61" Type="http://schemas.openxmlformats.org/officeDocument/2006/relationships/font" Target="fonts/font3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font" Target="fonts/font29.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2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openxmlformats.org/officeDocument/2006/relationships/font" Target="fonts/font28.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0.fntdata"/><Relationship Id="rId54" Type="http://schemas.openxmlformats.org/officeDocument/2006/relationships/font" Target="fonts/font23.fntdata"/><Relationship Id="rId62" Type="http://schemas.openxmlformats.org/officeDocument/2006/relationships/font" Target="fonts/font3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MARIJUANA- ASHLEY NOTES</a:t>
            </a:r>
          </a:p>
          <a:p>
            <a:r>
              <a:rPr lang="en-US"/>
              <a:t>Accepted medical use and FDA approved products</a:t>
            </a:r>
          </a:p>
          <a:p>
            <a:r>
              <a:rPr lang="en-US"/>
              <a:t>What about states like CA that no longer really use Medical licensing?</a:t>
            </a:r>
          </a:p>
          <a:p>
            <a:r>
              <a:rPr lang="en-US"/>
              <a:t>280E and tax reform – more cash flow for lending</a:t>
            </a:r>
          </a:p>
          <a:p>
            <a:r>
              <a:rPr lang="en-US"/>
              <a:t>Will FinCEN guidance be updated?</a:t>
            </a:r>
          </a:p>
          <a:p>
            <a:r>
              <a:rPr lang="en-US"/>
              <a:t>Reduced risk – more banks opting into the industry?</a:t>
            </a:r>
          </a:p>
          <a:p>
            <a:r>
              <a:rPr lang="en-US"/>
              <a:t>Still have implications from examiners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ASHLEY NOTES:</a:t>
            </a:r>
          </a:p>
          <a:p>
            <a:r>
              <a:rPr lang="en-US"/>
              <a:t>If nothing changes – what do we do?</a:t>
            </a:r>
          </a:p>
          <a:p>
            <a:r>
              <a:rPr lang="en-US"/>
              <a:t>Definition of hemp</a:t>
            </a:r>
          </a:p>
          <a:p>
            <a:r>
              <a:rPr lang="en-US"/>
              <a:t>update risk assessments</a:t>
            </a:r>
          </a:p>
          <a:p>
            <a:r>
              <a:rPr lang="en-US"/>
              <a:t>exit portfolio that is nonindustrial purposes (cannabinoids)</a:t>
            </a:r>
          </a:p>
          <a:p>
            <a:r>
              <a:rPr lang="en-US"/>
              <a:t>reassess high risk status for noncompliance – is there SAR implications?</a:t>
            </a:r>
          </a:p>
          <a:p>
            <a:r>
              <a:rPr lang="en-US"/>
              <a:t>Credit and collateral – review loan covenants</a:t>
            </a:r>
          </a:p>
          <a:p>
            <a:endParaRPr lang="en-US"/>
          </a:p>
          <a:p>
            <a:r>
              <a:rPr lang="en-US"/>
              <a:t>If it does change or extend</a:t>
            </a:r>
          </a:p>
          <a:p>
            <a:r>
              <a:rPr lang="en-US"/>
              <a:t>Can’t wait until the last minute despite the rules waiting until the last minute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long time coming. </a:t>
            </a:r>
          </a:p>
          <a:p>
            <a:endParaRPr lang="en-US"/>
          </a:p>
          <a:p>
            <a:r>
              <a:rPr lang="en-US"/>
              <a:t>The DEA has a page on Notice of Proposed Rulemaking for Rescheduling Marijuana that contains 54 documents, going back as far as 2016. </a:t>
            </a:r>
          </a:p>
          <a:p>
            <a:r>
              <a:rPr lang="en-US"/>
              <a:t>https://www.dea.gov/notice-proposed-rulemaking-nprm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fincen.gov/system/files/guidance/FIN-2014-G001.pdf"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fincen.gov/system/files/2020-06/FinCEN_Hemp_Guidance_508_FINAL.pdf" TargetMode="Externa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s://ncua.gov/regulation-supervision/letters-credit-unions-other-guidance/additional-guidance-regarding-servicing-hemp-related-businesses"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s://www.justice.gov/opa/media/1437751/dl"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png"/><Relationship Id="rId9"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hyperlink" Target="https://www.fincen.gov/system/files/guidance/FIN-2014-G001.pdf" TargetMode="External"/><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rot="-3076007">
            <a:off x="12506828" y="6353635"/>
            <a:ext cx="9067242" cy="3778398"/>
            <a:chOff x="0" y="0"/>
            <a:chExt cx="2388080" cy="995134"/>
          </a:xfrm>
        </p:grpSpPr>
        <p:sp>
          <p:nvSpPr>
            <p:cNvPr id="9" name="Freeform 9"/>
            <p:cNvSpPr/>
            <p:nvPr/>
          </p:nvSpPr>
          <p:spPr>
            <a:xfrm>
              <a:off x="0" y="0"/>
              <a:ext cx="2388080" cy="995134"/>
            </a:xfrm>
            <a:custGeom>
              <a:avLst/>
              <a:gdLst/>
              <a:ahLst/>
              <a:cxnLst/>
              <a:rect l="l" t="t" r="r" b="b"/>
              <a:pathLst>
                <a:path w="2388080" h="995134">
                  <a:moveTo>
                    <a:pt x="0" y="0"/>
                  </a:moveTo>
                  <a:lnTo>
                    <a:pt x="2388080" y="0"/>
                  </a:lnTo>
                  <a:lnTo>
                    <a:pt x="2388080" y="995134"/>
                  </a:lnTo>
                  <a:lnTo>
                    <a:pt x="0" y="995134"/>
                  </a:lnTo>
                  <a:close/>
                </a:path>
              </a:pathLst>
            </a:custGeom>
            <a:gradFill rotWithShape="1">
              <a:gsLst>
                <a:gs pos="0">
                  <a:srgbClr val="1AAAB8">
                    <a:alpha val="100000"/>
                  </a:srgbClr>
                </a:gs>
                <a:gs pos="100000">
                  <a:srgbClr val="11858E">
                    <a:alpha val="100000"/>
                  </a:srgbClr>
                </a:gs>
              </a:gsLst>
              <a:lin ang="0"/>
            </a:gradFill>
          </p:spPr>
          <p:txBody>
            <a:bodyPr/>
            <a:lstStyle/>
            <a:p>
              <a:endParaRPr lang="en-US"/>
            </a:p>
          </p:txBody>
        </p:sp>
        <p:sp>
          <p:nvSpPr>
            <p:cNvPr id="10" name="TextBox 10"/>
            <p:cNvSpPr txBox="1"/>
            <p:nvPr/>
          </p:nvSpPr>
          <p:spPr>
            <a:xfrm>
              <a:off x="0" y="-28575"/>
              <a:ext cx="2388080" cy="1023709"/>
            </a:xfrm>
            <a:prstGeom prst="rect">
              <a:avLst/>
            </a:prstGeom>
          </p:spPr>
          <p:txBody>
            <a:bodyPr lIns="50800" tIns="50800" rIns="50800" bIns="50800" rtlCol="0" anchor="ctr"/>
            <a:lstStyle/>
            <a:p>
              <a:pPr algn="ctr">
                <a:lnSpc>
                  <a:spcPts val="1960"/>
                </a:lnSpc>
              </a:pPr>
              <a:endParaRPr/>
            </a:p>
          </p:txBody>
        </p:sp>
      </p:grpSp>
      <p:sp>
        <p:nvSpPr>
          <p:cNvPr id="11" name="AutoShape 11"/>
          <p:cNvSpPr/>
          <p:nvPr/>
        </p:nvSpPr>
        <p:spPr>
          <a:xfrm>
            <a:off x="-513864" y="9404894"/>
            <a:ext cx="10833503" cy="0"/>
          </a:xfrm>
          <a:prstGeom prst="line">
            <a:avLst/>
          </a:prstGeom>
          <a:ln w="38100" cap="flat">
            <a:gradFill>
              <a:gsLst>
                <a:gs pos="0">
                  <a:srgbClr val="22C5D6">
                    <a:alpha val="100000"/>
                  </a:srgbClr>
                </a:gs>
                <a:gs pos="50000">
                  <a:srgbClr val="14949F">
                    <a:alpha val="100000"/>
                  </a:srgbClr>
                </a:gs>
                <a:gs pos="100000">
                  <a:srgbClr val="11858E">
                    <a:alpha val="100000"/>
                  </a:srgbClr>
                </a:gs>
              </a:gsLst>
              <a:lin ang="0"/>
            </a:gradFill>
            <a:prstDash val="solid"/>
            <a:headEnd type="none" w="sm" len="sm"/>
            <a:tailEnd type="none" w="sm" len="sm"/>
          </a:ln>
        </p:spPr>
        <p:txBody>
          <a:bodyPr/>
          <a:lstStyle/>
          <a:p>
            <a:endParaRPr lang="en-US"/>
          </a:p>
        </p:txBody>
      </p:sp>
      <p:grpSp>
        <p:nvGrpSpPr>
          <p:cNvPr id="12" name="Group 12"/>
          <p:cNvGrpSpPr/>
          <p:nvPr/>
        </p:nvGrpSpPr>
        <p:grpSpPr>
          <a:xfrm rot="-3076007">
            <a:off x="12830499" y="7972895"/>
            <a:ext cx="9067242" cy="3778398"/>
            <a:chOff x="0" y="0"/>
            <a:chExt cx="2388080" cy="995134"/>
          </a:xfrm>
        </p:grpSpPr>
        <p:sp>
          <p:nvSpPr>
            <p:cNvPr id="13" name="Freeform 13"/>
            <p:cNvSpPr/>
            <p:nvPr/>
          </p:nvSpPr>
          <p:spPr>
            <a:xfrm>
              <a:off x="0" y="0"/>
              <a:ext cx="2388080" cy="995134"/>
            </a:xfrm>
            <a:custGeom>
              <a:avLst/>
              <a:gdLst/>
              <a:ahLst/>
              <a:cxnLst/>
              <a:rect l="l" t="t" r="r" b="b"/>
              <a:pathLst>
                <a:path w="2388080" h="995134">
                  <a:moveTo>
                    <a:pt x="0" y="0"/>
                  </a:moveTo>
                  <a:lnTo>
                    <a:pt x="2388080" y="0"/>
                  </a:lnTo>
                  <a:lnTo>
                    <a:pt x="2388080" y="995134"/>
                  </a:lnTo>
                  <a:lnTo>
                    <a:pt x="0" y="995134"/>
                  </a:lnTo>
                  <a:close/>
                </a:path>
              </a:pathLst>
            </a:custGeom>
            <a:solidFill>
              <a:srgbClr val="62BB48"/>
            </a:solidFill>
          </p:spPr>
          <p:txBody>
            <a:bodyPr/>
            <a:lstStyle/>
            <a:p>
              <a:endParaRPr lang="en-US"/>
            </a:p>
          </p:txBody>
        </p:sp>
        <p:sp>
          <p:nvSpPr>
            <p:cNvPr id="14" name="TextBox 14"/>
            <p:cNvSpPr txBox="1"/>
            <p:nvPr/>
          </p:nvSpPr>
          <p:spPr>
            <a:xfrm>
              <a:off x="0" y="-28575"/>
              <a:ext cx="2388080" cy="1023709"/>
            </a:xfrm>
            <a:prstGeom prst="rect">
              <a:avLst/>
            </a:prstGeom>
          </p:spPr>
          <p:txBody>
            <a:bodyPr lIns="50800" tIns="50800" rIns="50800" bIns="50800" rtlCol="0" anchor="ctr"/>
            <a:lstStyle/>
            <a:p>
              <a:pPr algn="ctr">
                <a:lnSpc>
                  <a:spcPts val="1960"/>
                </a:lnSpc>
              </a:pPr>
              <a:endParaRPr/>
            </a:p>
          </p:txBody>
        </p:sp>
      </p:grpSp>
      <p:sp>
        <p:nvSpPr>
          <p:cNvPr id="15" name="Freeform 15"/>
          <p:cNvSpPr/>
          <p:nvPr/>
        </p:nvSpPr>
        <p:spPr>
          <a:xfrm rot="7777235">
            <a:off x="9377521" y="6076330"/>
            <a:ext cx="12626989" cy="3630259"/>
          </a:xfrm>
          <a:custGeom>
            <a:avLst/>
            <a:gdLst/>
            <a:ahLst/>
            <a:cxnLst/>
            <a:rect l="l" t="t" r="r" b="b"/>
            <a:pathLst>
              <a:path w="12626989" h="3630259">
                <a:moveTo>
                  <a:pt x="0" y="0"/>
                </a:moveTo>
                <a:lnTo>
                  <a:pt x="12626989" y="0"/>
                </a:lnTo>
                <a:lnTo>
                  <a:pt x="12626989" y="3630259"/>
                </a:lnTo>
                <a:lnTo>
                  <a:pt x="0" y="363025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6" name="Group 16"/>
          <p:cNvGrpSpPr/>
          <p:nvPr/>
        </p:nvGrpSpPr>
        <p:grpSpPr>
          <a:xfrm rot="-3076007">
            <a:off x="15975151" y="8221463"/>
            <a:ext cx="5198554" cy="3778398"/>
            <a:chOff x="0" y="0"/>
            <a:chExt cx="1369167" cy="995134"/>
          </a:xfrm>
        </p:grpSpPr>
        <p:sp>
          <p:nvSpPr>
            <p:cNvPr id="17" name="Freeform 17"/>
            <p:cNvSpPr/>
            <p:nvPr/>
          </p:nvSpPr>
          <p:spPr>
            <a:xfrm>
              <a:off x="0" y="0"/>
              <a:ext cx="1369167" cy="995134"/>
            </a:xfrm>
            <a:custGeom>
              <a:avLst/>
              <a:gdLst/>
              <a:ahLst/>
              <a:cxnLst/>
              <a:rect l="l" t="t" r="r" b="b"/>
              <a:pathLst>
                <a:path w="1369167" h="995134">
                  <a:moveTo>
                    <a:pt x="0" y="0"/>
                  </a:moveTo>
                  <a:lnTo>
                    <a:pt x="1369167" y="0"/>
                  </a:lnTo>
                  <a:lnTo>
                    <a:pt x="1369167" y="995134"/>
                  </a:lnTo>
                  <a:lnTo>
                    <a:pt x="0" y="995134"/>
                  </a:lnTo>
                  <a:close/>
                </a:path>
              </a:pathLst>
            </a:custGeom>
            <a:solidFill>
              <a:srgbClr val="000000"/>
            </a:solidFill>
          </p:spPr>
          <p:txBody>
            <a:bodyPr/>
            <a:lstStyle/>
            <a:p>
              <a:endParaRPr lang="en-US"/>
            </a:p>
          </p:txBody>
        </p:sp>
        <p:sp>
          <p:nvSpPr>
            <p:cNvPr id="18" name="TextBox 18"/>
            <p:cNvSpPr txBox="1"/>
            <p:nvPr/>
          </p:nvSpPr>
          <p:spPr>
            <a:xfrm>
              <a:off x="0" y="-28575"/>
              <a:ext cx="1369167" cy="1023709"/>
            </a:xfrm>
            <a:prstGeom prst="rect">
              <a:avLst/>
            </a:prstGeom>
          </p:spPr>
          <p:txBody>
            <a:bodyPr lIns="50800" tIns="50800" rIns="50800" bIns="50800" rtlCol="0" anchor="ctr"/>
            <a:lstStyle/>
            <a:p>
              <a:pPr algn="ctr">
                <a:lnSpc>
                  <a:spcPts val="1960"/>
                </a:lnSpc>
              </a:pPr>
              <a:endParaRPr/>
            </a:p>
          </p:txBody>
        </p:sp>
      </p:grpSp>
      <p:sp>
        <p:nvSpPr>
          <p:cNvPr id="19" name="Freeform 19"/>
          <p:cNvSpPr/>
          <p:nvPr/>
        </p:nvSpPr>
        <p:spPr>
          <a:xfrm>
            <a:off x="1028700" y="1247551"/>
            <a:ext cx="5784431" cy="794012"/>
          </a:xfrm>
          <a:custGeom>
            <a:avLst/>
            <a:gdLst/>
            <a:ahLst/>
            <a:cxnLst/>
            <a:rect l="l" t="t" r="r" b="b"/>
            <a:pathLst>
              <a:path w="5784431" h="794012">
                <a:moveTo>
                  <a:pt x="0" y="0"/>
                </a:moveTo>
                <a:lnTo>
                  <a:pt x="5784431" y="0"/>
                </a:lnTo>
                <a:lnTo>
                  <a:pt x="5784431" y="794012"/>
                </a:lnTo>
                <a:lnTo>
                  <a:pt x="0" y="794012"/>
                </a:lnTo>
                <a:lnTo>
                  <a:pt x="0" y="0"/>
                </a:lnTo>
                <a:close/>
              </a:path>
            </a:pathLst>
          </a:custGeom>
          <a:blipFill>
            <a:blip r:embed="rId3"/>
            <a:stretch>
              <a:fillRect/>
            </a:stretch>
          </a:blipFill>
        </p:spPr>
        <p:txBody>
          <a:bodyPr/>
          <a:lstStyle/>
          <a:p>
            <a:endParaRPr lang="en-US"/>
          </a:p>
        </p:txBody>
      </p:sp>
      <p:sp>
        <p:nvSpPr>
          <p:cNvPr id="20" name="Freeform 20"/>
          <p:cNvSpPr/>
          <p:nvPr/>
        </p:nvSpPr>
        <p:spPr>
          <a:xfrm>
            <a:off x="8190311" y="458319"/>
            <a:ext cx="2254242" cy="2000823"/>
          </a:xfrm>
          <a:custGeom>
            <a:avLst/>
            <a:gdLst/>
            <a:ahLst/>
            <a:cxnLst/>
            <a:rect l="l" t="t" r="r" b="b"/>
            <a:pathLst>
              <a:path w="2254242" h="2000823">
                <a:moveTo>
                  <a:pt x="0" y="0"/>
                </a:moveTo>
                <a:lnTo>
                  <a:pt x="2254242" y="0"/>
                </a:lnTo>
                <a:lnTo>
                  <a:pt x="2254242" y="2000823"/>
                </a:lnTo>
                <a:lnTo>
                  <a:pt x="0" y="2000823"/>
                </a:lnTo>
                <a:lnTo>
                  <a:pt x="0" y="0"/>
                </a:lnTo>
                <a:close/>
              </a:path>
            </a:pathLst>
          </a:custGeom>
          <a:blipFill>
            <a:blip r:embed="rId4"/>
            <a:stretch>
              <a:fillRect l="-124703" t="-18362" r="-124805" b="-19459"/>
            </a:stretch>
          </a:blipFill>
        </p:spPr>
        <p:txBody>
          <a:bodyPr/>
          <a:lstStyle/>
          <a:p>
            <a:endParaRPr lang="en-US"/>
          </a:p>
        </p:txBody>
      </p:sp>
      <p:sp>
        <p:nvSpPr>
          <p:cNvPr id="21" name="Freeform 21"/>
          <p:cNvSpPr/>
          <p:nvPr/>
        </p:nvSpPr>
        <p:spPr>
          <a:xfrm>
            <a:off x="5563817" y="7018019"/>
            <a:ext cx="2640630" cy="2098255"/>
          </a:xfrm>
          <a:custGeom>
            <a:avLst/>
            <a:gdLst/>
            <a:ahLst/>
            <a:cxnLst/>
            <a:rect l="l" t="t" r="r" b="b"/>
            <a:pathLst>
              <a:path w="2640630" h="2098255">
                <a:moveTo>
                  <a:pt x="0" y="0"/>
                </a:moveTo>
                <a:lnTo>
                  <a:pt x="2640630" y="0"/>
                </a:lnTo>
                <a:lnTo>
                  <a:pt x="2640630" y="2098255"/>
                </a:lnTo>
                <a:lnTo>
                  <a:pt x="0" y="2098255"/>
                </a:lnTo>
                <a:lnTo>
                  <a:pt x="0" y="0"/>
                </a:lnTo>
                <a:close/>
              </a:path>
            </a:pathLst>
          </a:custGeom>
          <a:blipFill>
            <a:blip r:embed="rId5"/>
            <a:stretch>
              <a:fillRect l="-8321" r="-8869"/>
            </a:stretch>
          </a:blipFill>
        </p:spPr>
        <p:txBody>
          <a:bodyPr/>
          <a:lstStyle/>
          <a:p>
            <a:endParaRPr lang="en-US"/>
          </a:p>
        </p:txBody>
      </p:sp>
      <p:sp>
        <p:nvSpPr>
          <p:cNvPr id="22" name="Freeform 22"/>
          <p:cNvSpPr/>
          <p:nvPr/>
        </p:nvSpPr>
        <p:spPr>
          <a:xfrm>
            <a:off x="807994" y="7120933"/>
            <a:ext cx="770527" cy="770527"/>
          </a:xfrm>
          <a:custGeom>
            <a:avLst/>
            <a:gdLst/>
            <a:ahLst/>
            <a:cxnLst/>
            <a:rect l="l" t="t" r="r" b="b"/>
            <a:pathLst>
              <a:path w="770527" h="770527">
                <a:moveTo>
                  <a:pt x="0" y="0"/>
                </a:moveTo>
                <a:lnTo>
                  <a:pt x="770527" y="0"/>
                </a:lnTo>
                <a:lnTo>
                  <a:pt x="770527" y="770526"/>
                </a:lnTo>
                <a:lnTo>
                  <a:pt x="0" y="7705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807994" y="8242834"/>
            <a:ext cx="770527" cy="770527"/>
          </a:xfrm>
          <a:custGeom>
            <a:avLst/>
            <a:gdLst/>
            <a:ahLst/>
            <a:cxnLst/>
            <a:rect l="l" t="t" r="r" b="b"/>
            <a:pathLst>
              <a:path w="770527" h="770527">
                <a:moveTo>
                  <a:pt x="0" y="0"/>
                </a:moveTo>
                <a:lnTo>
                  <a:pt x="770527" y="0"/>
                </a:lnTo>
                <a:lnTo>
                  <a:pt x="770527" y="770527"/>
                </a:lnTo>
                <a:lnTo>
                  <a:pt x="0" y="770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TextBox 24"/>
          <p:cNvSpPr txBox="1"/>
          <p:nvPr/>
        </p:nvSpPr>
        <p:spPr>
          <a:xfrm>
            <a:off x="763246" y="3442986"/>
            <a:ext cx="9370133" cy="1821816"/>
          </a:xfrm>
          <a:prstGeom prst="rect">
            <a:avLst/>
          </a:prstGeom>
        </p:spPr>
        <p:txBody>
          <a:bodyPr lIns="0" tIns="0" rIns="0" bIns="0" rtlCol="0" anchor="t">
            <a:spAutoFit/>
          </a:bodyPr>
          <a:lstStyle/>
          <a:p>
            <a:pPr algn="l">
              <a:lnSpc>
                <a:spcPts val="6880"/>
              </a:lnSpc>
            </a:pPr>
            <a:r>
              <a:rPr lang="en-US" sz="8000" b="1" spc="-200" dirty="0">
                <a:solidFill>
                  <a:srgbClr val="231F20"/>
                </a:solidFill>
                <a:latin typeface="Pragmatica Bold"/>
                <a:ea typeface="Pragmatica Bold"/>
                <a:cs typeface="Pragmatica Bold"/>
                <a:sym typeface="Pragmatica Bold"/>
              </a:rPr>
              <a:t>Cannabis Is Not One Category</a:t>
            </a:r>
          </a:p>
        </p:txBody>
      </p:sp>
      <p:sp>
        <p:nvSpPr>
          <p:cNvPr id="25" name="TextBox 25"/>
          <p:cNvSpPr txBox="1"/>
          <p:nvPr/>
        </p:nvSpPr>
        <p:spPr>
          <a:xfrm>
            <a:off x="807994" y="5257800"/>
            <a:ext cx="9511645" cy="998219"/>
          </a:xfrm>
          <a:prstGeom prst="rect">
            <a:avLst/>
          </a:prstGeom>
        </p:spPr>
        <p:txBody>
          <a:bodyPr lIns="0" tIns="0" rIns="0" bIns="0" rtlCol="0" anchor="t">
            <a:spAutoFit/>
          </a:bodyPr>
          <a:lstStyle/>
          <a:p>
            <a:pPr algn="l">
              <a:lnSpc>
                <a:spcPts val="3779"/>
              </a:lnSpc>
            </a:pPr>
            <a:r>
              <a:rPr lang="en-US" sz="4199" b="1" spc="-104">
                <a:gradFill>
                  <a:gsLst>
                    <a:gs pos="0">
                      <a:srgbClr val="22C5D6">
                        <a:alpha val="100000"/>
                      </a:srgbClr>
                    </a:gs>
                    <a:gs pos="50000">
                      <a:srgbClr val="14949F">
                        <a:alpha val="100000"/>
                      </a:srgbClr>
                    </a:gs>
                    <a:gs pos="100000">
                      <a:srgbClr val="11858E">
                        <a:alpha val="100000"/>
                      </a:srgbClr>
                    </a:gs>
                  </a:gsLst>
                  <a:lin ang="0"/>
                </a:gradFill>
                <a:latin typeface="Aileron Bold"/>
                <a:ea typeface="Aileron Bold"/>
                <a:cs typeface="Aileron Bold"/>
                <a:sym typeface="Aileron Bold"/>
              </a:rPr>
              <a:t>RESCHEDULING, RECRIMINALIZATION, AND THE CONTROLS IN BETWEEN</a:t>
            </a:r>
          </a:p>
        </p:txBody>
      </p:sp>
      <p:sp>
        <p:nvSpPr>
          <p:cNvPr id="26" name="TextBox 26"/>
          <p:cNvSpPr txBox="1"/>
          <p:nvPr/>
        </p:nvSpPr>
        <p:spPr>
          <a:xfrm>
            <a:off x="1708840" y="7353796"/>
            <a:ext cx="4470362" cy="381000"/>
          </a:xfrm>
          <a:prstGeom prst="rect">
            <a:avLst/>
          </a:prstGeom>
        </p:spPr>
        <p:txBody>
          <a:bodyPr lIns="0" tIns="0" rIns="0" bIns="0" rtlCol="0" anchor="t">
            <a:spAutoFit/>
          </a:bodyPr>
          <a:lstStyle/>
          <a:p>
            <a:pPr algn="l">
              <a:lnSpc>
                <a:spcPts val="2700"/>
              </a:lnSpc>
            </a:pPr>
            <a:r>
              <a:rPr lang="en-US" sz="3000">
                <a:solidFill>
                  <a:srgbClr val="1F2A33"/>
                </a:solidFill>
                <a:latin typeface="Aileron"/>
                <a:ea typeface="Aileron"/>
                <a:cs typeface="Aileron"/>
                <a:sym typeface="Aileron"/>
              </a:rPr>
              <a:t>October 29, 2026</a:t>
            </a:r>
          </a:p>
        </p:txBody>
      </p:sp>
      <p:sp>
        <p:nvSpPr>
          <p:cNvPr id="27" name="TextBox 27"/>
          <p:cNvSpPr txBox="1"/>
          <p:nvPr/>
        </p:nvSpPr>
        <p:spPr>
          <a:xfrm>
            <a:off x="1708840" y="8475697"/>
            <a:ext cx="3278181" cy="381000"/>
          </a:xfrm>
          <a:prstGeom prst="rect">
            <a:avLst/>
          </a:prstGeom>
        </p:spPr>
        <p:txBody>
          <a:bodyPr lIns="0" tIns="0" rIns="0" bIns="0" rtlCol="0" anchor="t">
            <a:spAutoFit/>
          </a:bodyPr>
          <a:lstStyle/>
          <a:p>
            <a:pPr algn="l">
              <a:lnSpc>
                <a:spcPts val="2700"/>
              </a:lnSpc>
            </a:pPr>
            <a:r>
              <a:rPr lang="en-US" sz="3000">
                <a:solidFill>
                  <a:srgbClr val="1F2A33"/>
                </a:solidFill>
                <a:latin typeface="Aileron"/>
                <a:ea typeface="Aileron"/>
                <a:cs typeface="Aileron"/>
                <a:sym typeface="Aileron"/>
              </a:rPr>
              <a:t>10:30am-12:00pm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1028700" y="1230015"/>
            <a:ext cx="1967496" cy="1967496"/>
            <a:chOff x="0" y="0"/>
            <a:chExt cx="812800" cy="812800"/>
          </a:xfrm>
        </p:grpSpPr>
        <p:sp>
          <p:nvSpPr>
            <p:cNvPr id="4" name="Freeform 4"/>
            <p:cNvSpPr/>
            <p:nvPr/>
          </p:nvSpPr>
          <p:spPr>
            <a:xfrm>
              <a:off x="0" y="0"/>
              <a:ext cx="812800" cy="812800"/>
            </a:xfrm>
            <a:custGeom>
              <a:avLst/>
              <a:gdLst/>
              <a:ahLst/>
              <a:cxnLst/>
              <a:rect l="l" t="t" r="r" b="b"/>
              <a:pathLst>
                <a:path w="812800" h="812800">
                  <a:moveTo>
                    <a:pt x="90503" y="0"/>
                  </a:moveTo>
                  <a:lnTo>
                    <a:pt x="722297" y="0"/>
                  </a:lnTo>
                  <a:cubicBezTo>
                    <a:pt x="772280" y="0"/>
                    <a:pt x="812800" y="40520"/>
                    <a:pt x="812800" y="90503"/>
                  </a:cubicBezTo>
                  <a:lnTo>
                    <a:pt x="812800" y="722297"/>
                  </a:lnTo>
                  <a:cubicBezTo>
                    <a:pt x="812800" y="772280"/>
                    <a:pt x="772280" y="812800"/>
                    <a:pt x="722297" y="812800"/>
                  </a:cubicBezTo>
                  <a:lnTo>
                    <a:pt x="90503" y="812800"/>
                  </a:lnTo>
                  <a:cubicBezTo>
                    <a:pt x="40520" y="812800"/>
                    <a:pt x="0" y="772280"/>
                    <a:pt x="0" y="722297"/>
                  </a:cubicBezTo>
                  <a:lnTo>
                    <a:pt x="0" y="90503"/>
                  </a:lnTo>
                  <a:cubicBezTo>
                    <a:pt x="0" y="40520"/>
                    <a:pt x="40520" y="0"/>
                    <a:pt x="90503" y="0"/>
                  </a:cubicBezTo>
                  <a:close/>
                </a:path>
              </a:pathLst>
            </a:custGeom>
            <a:blipFill>
              <a:blip r:embed="rId4"/>
              <a:stretch>
                <a:fillRect t="-164" b="-164"/>
              </a:stretch>
            </a:blipFill>
          </p:spPr>
          <p:txBody>
            <a:bodyPr/>
            <a:lstStyle/>
            <a:p>
              <a:endParaRPr lang="en-US"/>
            </a:p>
          </p:txBody>
        </p:sp>
      </p:grpSp>
      <p:sp>
        <p:nvSpPr>
          <p:cNvPr id="5" name="TextBox 5"/>
          <p:cNvSpPr txBox="1"/>
          <p:nvPr/>
        </p:nvSpPr>
        <p:spPr>
          <a:xfrm>
            <a:off x="1028700" y="3479859"/>
            <a:ext cx="7716313" cy="2743200"/>
          </a:xfrm>
          <a:prstGeom prst="rect">
            <a:avLst/>
          </a:prstGeom>
        </p:spPr>
        <p:txBody>
          <a:bodyPr lIns="0" tIns="0" rIns="0" bIns="0" rtlCol="0" anchor="t">
            <a:spAutoFit/>
          </a:bodyPr>
          <a:lstStyle/>
          <a:p>
            <a:pPr algn="just">
              <a:lnSpc>
                <a:spcPts val="2760"/>
              </a:lnSpc>
              <a:spcBef>
                <a:spcPct val="0"/>
              </a:spcBef>
            </a:pPr>
            <a:r>
              <a:rPr lang="en-US" sz="2300">
                <a:solidFill>
                  <a:srgbClr val="000000"/>
                </a:solidFill>
                <a:latin typeface="Aileron"/>
                <a:ea typeface="Aileron"/>
                <a:cs typeface="Aileron"/>
                <a:sym typeface="Aileron"/>
              </a:rPr>
              <a:t>Steven Kemmerling is the Founder and CEO of CRB Monitor, the leading RegTech platform for cannabis-related business intelligence and compliance. With a database covering over 100,000 private cannabis businesses, 265,000 licenses, and 155,000 decision-makers, CRB Monitor serves as the single source of truth for financial institutions navigating the cannabis sector.</a:t>
            </a:r>
          </a:p>
          <a:p>
            <a:pPr algn="just">
              <a:lnSpc>
                <a:spcPts val="2760"/>
              </a:lnSpc>
              <a:spcBef>
                <a:spcPct val="0"/>
              </a:spcBef>
            </a:pPr>
            <a:endParaRPr lang="en-US" sz="2300">
              <a:solidFill>
                <a:srgbClr val="000000"/>
              </a:solidFill>
              <a:latin typeface="Aileron"/>
              <a:ea typeface="Aileron"/>
              <a:cs typeface="Aileron"/>
              <a:sym typeface="Aileron"/>
            </a:endParaRPr>
          </a:p>
        </p:txBody>
      </p:sp>
      <p:grpSp>
        <p:nvGrpSpPr>
          <p:cNvPr id="6" name="Group 6"/>
          <p:cNvGrpSpPr/>
          <p:nvPr/>
        </p:nvGrpSpPr>
        <p:grpSpPr>
          <a:xfrm>
            <a:off x="9502348" y="1198060"/>
            <a:ext cx="1967496" cy="1967496"/>
            <a:chOff x="0" y="0"/>
            <a:chExt cx="812800" cy="812800"/>
          </a:xfrm>
        </p:grpSpPr>
        <p:sp>
          <p:nvSpPr>
            <p:cNvPr id="7" name="Freeform 7"/>
            <p:cNvSpPr/>
            <p:nvPr/>
          </p:nvSpPr>
          <p:spPr>
            <a:xfrm>
              <a:off x="0" y="0"/>
              <a:ext cx="812800" cy="812800"/>
            </a:xfrm>
            <a:custGeom>
              <a:avLst/>
              <a:gdLst/>
              <a:ahLst/>
              <a:cxnLst/>
              <a:rect l="l" t="t" r="r" b="b"/>
              <a:pathLst>
                <a:path w="812800" h="812800">
                  <a:moveTo>
                    <a:pt x="90503" y="0"/>
                  </a:moveTo>
                  <a:lnTo>
                    <a:pt x="722297" y="0"/>
                  </a:lnTo>
                  <a:cubicBezTo>
                    <a:pt x="772280" y="0"/>
                    <a:pt x="812800" y="40520"/>
                    <a:pt x="812800" y="90503"/>
                  </a:cubicBezTo>
                  <a:lnTo>
                    <a:pt x="812800" y="722297"/>
                  </a:lnTo>
                  <a:cubicBezTo>
                    <a:pt x="812800" y="772280"/>
                    <a:pt x="772280" y="812800"/>
                    <a:pt x="722297" y="812800"/>
                  </a:cubicBezTo>
                  <a:lnTo>
                    <a:pt x="90503" y="812800"/>
                  </a:lnTo>
                  <a:cubicBezTo>
                    <a:pt x="40520" y="812800"/>
                    <a:pt x="0" y="772280"/>
                    <a:pt x="0" y="722297"/>
                  </a:cubicBezTo>
                  <a:lnTo>
                    <a:pt x="0" y="90503"/>
                  </a:lnTo>
                  <a:cubicBezTo>
                    <a:pt x="0" y="40520"/>
                    <a:pt x="40520" y="0"/>
                    <a:pt x="90503" y="0"/>
                  </a:cubicBezTo>
                  <a:close/>
                </a:path>
              </a:pathLst>
            </a:custGeom>
            <a:blipFill>
              <a:blip r:embed="rId5"/>
              <a:stretch>
                <a:fillRect/>
              </a:stretch>
            </a:blipFill>
          </p:spPr>
          <p:txBody>
            <a:bodyPr/>
            <a:lstStyle/>
            <a:p>
              <a:endParaRPr lang="en-US"/>
            </a:p>
          </p:txBody>
        </p:sp>
      </p:grpSp>
      <p:sp>
        <p:nvSpPr>
          <p:cNvPr id="8" name="TextBox 8"/>
          <p:cNvSpPr txBox="1"/>
          <p:nvPr/>
        </p:nvSpPr>
        <p:spPr>
          <a:xfrm>
            <a:off x="3140322" y="1266270"/>
            <a:ext cx="4694894" cy="1838325"/>
          </a:xfrm>
          <a:prstGeom prst="rect">
            <a:avLst/>
          </a:prstGeom>
        </p:spPr>
        <p:txBody>
          <a:bodyPr lIns="0" tIns="0" rIns="0" bIns="0" rtlCol="0" anchor="t">
            <a:spAutoFit/>
          </a:bodyPr>
          <a:lstStyle/>
          <a:p>
            <a:pPr algn="just">
              <a:lnSpc>
                <a:spcPts val="5039"/>
              </a:lnSpc>
            </a:pPr>
            <a:r>
              <a:rPr lang="en-US" sz="3599" b="1">
                <a:solidFill>
                  <a:srgbClr val="11858E"/>
                </a:solidFill>
                <a:latin typeface="Aileron Heavy"/>
                <a:ea typeface="Aileron Heavy"/>
                <a:cs typeface="Aileron Heavy"/>
                <a:sym typeface="Aileron Heavy"/>
              </a:rPr>
              <a:t>Steven Kemmerling</a:t>
            </a:r>
          </a:p>
          <a:p>
            <a:pPr algn="l">
              <a:lnSpc>
                <a:spcPts val="5399"/>
              </a:lnSpc>
            </a:pPr>
            <a:r>
              <a:rPr lang="en-US" sz="3599">
                <a:solidFill>
                  <a:srgbClr val="494949"/>
                </a:solidFill>
                <a:latin typeface="Aileron"/>
                <a:ea typeface="Aileron"/>
                <a:cs typeface="Aileron"/>
                <a:sym typeface="Aileron"/>
              </a:rPr>
              <a:t>Chief Executive Officer </a:t>
            </a:r>
          </a:p>
          <a:p>
            <a:pPr algn="just">
              <a:lnSpc>
                <a:spcPts val="3599"/>
              </a:lnSpc>
            </a:pPr>
            <a:r>
              <a:rPr lang="en-US" sz="3599" b="1">
                <a:solidFill>
                  <a:srgbClr val="494949"/>
                </a:solidFill>
                <a:latin typeface="Aileron Bold"/>
                <a:ea typeface="Aileron Bold"/>
                <a:cs typeface="Aileron Bold"/>
                <a:sym typeface="Aileron Bold"/>
              </a:rPr>
              <a:t>CRB Monitor</a:t>
            </a:r>
          </a:p>
        </p:txBody>
      </p:sp>
      <p:sp>
        <p:nvSpPr>
          <p:cNvPr id="9" name="TextBox 9"/>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Century Gothic Paneuropean"/>
                <a:ea typeface="Century Gothic Paneuropean"/>
                <a:cs typeface="Century Gothic Paneuropean"/>
                <a:sym typeface="Century Gothic Paneuropean"/>
              </a:rPr>
              <a:t>For informational purposes only. All rights reserved. © 2026 CRB Monitor </a:t>
            </a:r>
          </a:p>
        </p:txBody>
      </p:sp>
      <p:sp>
        <p:nvSpPr>
          <p:cNvPr id="10" name="TextBox 10"/>
          <p:cNvSpPr txBox="1"/>
          <p:nvPr/>
        </p:nvSpPr>
        <p:spPr>
          <a:xfrm>
            <a:off x="1028700" y="6223059"/>
            <a:ext cx="7716313" cy="2057400"/>
          </a:xfrm>
          <a:prstGeom prst="rect">
            <a:avLst/>
          </a:prstGeom>
        </p:spPr>
        <p:txBody>
          <a:bodyPr lIns="0" tIns="0" rIns="0" bIns="0" rtlCol="0" anchor="t">
            <a:spAutoFit/>
          </a:bodyPr>
          <a:lstStyle/>
          <a:p>
            <a:pPr algn="just">
              <a:lnSpc>
                <a:spcPts val="2759"/>
              </a:lnSpc>
              <a:spcBef>
                <a:spcPct val="0"/>
              </a:spcBef>
            </a:pPr>
            <a:r>
              <a:rPr lang="en-US" sz="2299">
                <a:solidFill>
                  <a:srgbClr val="000000"/>
                </a:solidFill>
                <a:latin typeface="Aileron"/>
                <a:ea typeface="Aileron"/>
                <a:cs typeface="Aileron"/>
                <a:sym typeface="Aileron"/>
              </a:rPr>
              <a:t>Steven pioneered the industry’s risk-tiering framework, first introduced in his 2016 ACAMS Today white paper </a:t>
            </a:r>
            <a:r>
              <a:rPr lang="en-US" sz="2299" i="1">
                <a:solidFill>
                  <a:srgbClr val="000000"/>
                </a:solidFill>
                <a:latin typeface="Aileron Italics"/>
                <a:ea typeface="Aileron Italics"/>
                <a:cs typeface="Aileron Italics"/>
                <a:sym typeface="Aileron Italics"/>
              </a:rPr>
              <a:t>Defining Marijuana-Related Businesses</a:t>
            </a:r>
            <a:r>
              <a:rPr lang="en-US" sz="2299">
                <a:solidFill>
                  <a:srgbClr val="000000"/>
                </a:solidFill>
                <a:latin typeface="Aileron"/>
                <a:ea typeface="Aileron"/>
                <a:cs typeface="Aileron"/>
                <a:sym typeface="Aileron"/>
              </a:rPr>
              <a:t>, which has since become the standard used by banks and regulators nationwide. Before founding CRB Monitor, Steven worked as an M&amp;A investment banker and securities litigation consultant.</a:t>
            </a:r>
          </a:p>
        </p:txBody>
      </p:sp>
      <p:sp>
        <p:nvSpPr>
          <p:cNvPr id="11" name="TextBox 11"/>
          <p:cNvSpPr txBox="1"/>
          <p:nvPr/>
        </p:nvSpPr>
        <p:spPr>
          <a:xfrm>
            <a:off x="9502348" y="3470334"/>
            <a:ext cx="7756952" cy="3467100"/>
          </a:xfrm>
          <a:prstGeom prst="rect">
            <a:avLst/>
          </a:prstGeom>
        </p:spPr>
        <p:txBody>
          <a:bodyPr lIns="0" tIns="0" rIns="0" bIns="0" rtlCol="0" anchor="t">
            <a:spAutoFit/>
          </a:bodyPr>
          <a:lstStyle/>
          <a:p>
            <a:pPr algn="just">
              <a:lnSpc>
                <a:spcPts val="2520"/>
              </a:lnSpc>
              <a:spcBef>
                <a:spcPct val="0"/>
              </a:spcBef>
            </a:pPr>
            <a:r>
              <a:rPr lang="en-US" sz="2100">
                <a:solidFill>
                  <a:srgbClr val="000000"/>
                </a:solidFill>
                <a:latin typeface="Aileron"/>
                <a:ea typeface="Aileron"/>
                <a:cs typeface="Aileron"/>
                <a:sym typeface="Aileron"/>
              </a:rPr>
              <a:t>Ashley Hess is the Vice President and Cannabis Banking Manager at Jonestown Bank &amp; Trust Co., a leading community bank. She is a recognized specialist in providing essential financial services, including robust deposit and lending solutions, to licensed and ancillary Cannabis-Related Businesses and Hemp clients. Ashley's strategic vision has not only solidified the bank's presence in PA and the surrounding states but has also expanded its cannabis banking program nationwide. Her expertise is backed by her Certified Cannabis Banking Professional certification from ICS and CBANC, alongside her PBC-I, PBC-II, and PBC-CP credentials from PBC Conference. </a:t>
            </a:r>
          </a:p>
        </p:txBody>
      </p:sp>
      <p:sp>
        <p:nvSpPr>
          <p:cNvPr id="12" name="TextBox 12"/>
          <p:cNvSpPr txBox="1"/>
          <p:nvPr/>
        </p:nvSpPr>
        <p:spPr>
          <a:xfrm>
            <a:off x="11652050" y="1314418"/>
            <a:ext cx="5607250" cy="1933575"/>
          </a:xfrm>
          <a:prstGeom prst="rect">
            <a:avLst/>
          </a:prstGeom>
        </p:spPr>
        <p:txBody>
          <a:bodyPr lIns="0" tIns="0" rIns="0" bIns="0" rtlCol="0" anchor="t">
            <a:spAutoFit/>
          </a:bodyPr>
          <a:lstStyle/>
          <a:p>
            <a:pPr algn="just">
              <a:lnSpc>
                <a:spcPts val="4319"/>
              </a:lnSpc>
            </a:pPr>
            <a:r>
              <a:rPr lang="en-US" sz="3599" b="1">
                <a:solidFill>
                  <a:srgbClr val="002367"/>
                </a:solidFill>
                <a:latin typeface="Aileron Heavy"/>
                <a:ea typeface="Aileron Heavy"/>
                <a:cs typeface="Aileron Heavy"/>
                <a:sym typeface="Aileron Heavy"/>
              </a:rPr>
              <a:t>Ashley Hess </a:t>
            </a:r>
          </a:p>
          <a:p>
            <a:pPr algn="l">
              <a:lnSpc>
                <a:spcPts val="3399"/>
              </a:lnSpc>
            </a:pPr>
            <a:r>
              <a:rPr lang="en-US" sz="3399">
                <a:solidFill>
                  <a:srgbClr val="494949"/>
                </a:solidFill>
                <a:latin typeface="Aileron"/>
                <a:ea typeface="Aileron"/>
                <a:cs typeface="Aileron"/>
                <a:sym typeface="Aileron"/>
              </a:rPr>
              <a:t>Vice President &amp; Cannabis Banking Manager </a:t>
            </a:r>
          </a:p>
          <a:p>
            <a:pPr algn="just">
              <a:lnSpc>
                <a:spcPts val="4199"/>
              </a:lnSpc>
            </a:pPr>
            <a:r>
              <a:rPr lang="en-US" sz="3499" b="1">
                <a:solidFill>
                  <a:srgbClr val="494949"/>
                </a:solidFill>
                <a:latin typeface="Aileron Bold"/>
                <a:ea typeface="Aileron Bold"/>
                <a:cs typeface="Aileron Bold"/>
                <a:sym typeface="Aileron Bold"/>
              </a:rPr>
              <a:t>Jonestown Bank &amp; Trust</a:t>
            </a:r>
          </a:p>
        </p:txBody>
      </p:sp>
      <p:sp>
        <p:nvSpPr>
          <p:cNvPr id="13" name="TextBox 13"/>
          <p:cNvSpPr txBox="1"/>
          <p:nvPr/>
        </p:nvSpPr>
        <p:spPr>
          <a:xfrm>
            <a:off x="9502348" y="7162166"/>
            <a:ext cx="7756952" cy="1895475"/>
          </a:xfrm>
          <a:prstGeom prst="rect">
            <a:avLst/>
          </a:prstGeom>
        </p:spPr>
        <p:txBody>
          <a:bodyPr lIns="0" tIns="0" rIns="0" bIns="0" rtlCol="0" anchor="t">
            <a:spAutoFit/>
          </a:bodyPr>
          <a:lstStyle/>
          <a:p>
            <a:pPr algn="just">
              <a:lnSpc>
                <a:spcPts val="2520"/>
              </a:lnSpc>
              <a:spcBef>
                <a:spcPct val="0"/>
              </a:spcBef>
            </a:pPr>
            <a:r>
              <a:rPr lang="en-US" sz="2100">
                <a:solidFill>
                  <a:srgbClr val="000000"/>
                </a:solidFill>
                <a:latin typeface="Aileron"/>
                <a:ea typeface="Aileron"/>
                <a:cs typeface="Aileron"/>
                <a:sym typeface="Aileron"/>
              </a:rPr>
              <a:t>Since 2018, Ashley has been at the forefront of Jonestown Bank &amp; Trust Co.'s pioneering efforts to establish transparency and legitimacy within the previously underserved cannabis industry. With a strong foundation of 18 years as a retail banker, Ashley brings extensive traditional banking experience to her specialized and innovative role.</a:t>
            </a:r>
          </a:p>
        </p:txBody>
      </p:sp>
      <p:sp>
        <p:nvSpPr>
          <p:cNvPr id="14" name="AutoShape 14"/>
          <p:cNvSpPr/>
          <p:nvPr/>
        </p:nvSpPr>
        <p:spPr>
          <a:xfrm>
            <a:off x="9144000" y="1028700"/>
            <a:ext cx="0" cy="8229600"/>
          </a:xfrm>
          <a:prstGeom prst="line">
            <a:avLst/>
          </a:prstGeom>
          <a:ln w="38100" cap="flat">
            <a:solidFill>
              <a:srgbClr val="000000"/>
            </a:solidFill>
            <a:prstDash val="solid"/>
            <a:headEnd type="none" w="sm" len="sm"/>
            <a:tailEnd type="none" w="sm" len="sm"/>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5689662" y="2797207"/>
            <a:ext cx="18963017" cy="7653172"/>
            <a:chOff x="0" y="0"/>
            <a:chExt cx="4994375" cy="2015650"/>
          </a:xfrm>
        </p:grpSpPr>
        <p:sp>
          <p:nvSpPr>
            <p:cNvPr id="3" name="Freeform 3"/>
            <p:cNvSpPr/>
            <p:nvPr/>
          </p:nvSpPr>
          <p:spPr>
            <a:xfrm>
              <a:off x="0" y="0"/>
              <a:ext cx="4994375" cy="2015650"/>
            </a:xfrm>
            <a:custGeom>
              <a:avLst/>
              <a:gdLst/>
              <a:ahLst/>
              <a:cxnLst/>
              <a:rect l="l" t="t" r="r" b="b"/>
              <a:pathLst>
                <a:path w="4994375" h="2015650">
                  <a:moveTo>
                    <a:pt x="8982" y="0"/>
                  </a:moveTo>
                  <a:lnTo>
                    <a:pt x="4985393" y="0"/>
                  </a:lnTo>
                  <a:cubicBezTo>
                    <a:pt x="4987775" y="0"/>
                    <a:pt x="4990060" y="946"/>
                    <a:pt x="4991744" y="2631"/>
                  </a:cubicBezTo>
                  <a:cubicBezTo>
                    <a:pt x="4993429" y="4315"/>
                    <a:pt x="4994375" y="6600"/>
                    <a:pt x="4994375" y="8982"/>
                  </a:cubicBezTo>
                  <a:lnTo>
                    <a:pt x="4994375" y="2006668"/>
                  </a:lnTo>
                  <a:cubicBezTo>
                    <a:pt x="4994375" y="2011629"/>
                    <a:pt x="4990354" y="2015650"/>
                    <a:pt x="4985393" y="2015650"/>
                  </a:cubicBezTo>
                  <a:lnTo>
                    <a:pt x="8982" y="2015650"/>
                  </a:lnTo>
                  <a:cubicBezTo>
                    <a:pt x="4021" y="2015650"/>
                    <a:pt x="0" y="2011629"/>
                    <a:pt x="0" y="2006668"/>
                  </a:cubicBezTo>
                  <a:lnTo>
                    <a:pt x="0" y="8982"/>
                  </a:lnTo>
                  <a:cubicBezTo>
                    <a:pt x="0" y="4021"/>
                    <a:pt x="4021" y="0"/>
                    <a:pt x="8982" y="0"/>
                  </a:cubicBezTo>
                  <a:close/>
                </a:path>
              </a:pathLst>
            </a:custGeom>
            <a:solidFill>
              <a:srgbClr val="11858E"/>
            </a:solidFill>
            <a:ln cap="rnd">
              <a:noFill/>
              <a:prstDash val="solid"/>
              <a:round/>
            </a:ln>
          </p:spPr>
          <p:txBody>
            <a:bodyPr/>
            <a:lstStyle/>
            <a:p>
              <a:endParaRPr lang="en-US"/>
            </a:p>
          </p:txBody>
        </p:sp>
        <p:sp>
          <p:nvSpPr>
            <p:cNvPr id="4" name="TextBox 4"/>
            <p:cNvSpPr txBox="1"/>
            <p:nvPr/>
          </p:nvSpPr>
          <p:spPr>
            <a:xfrm>
              <a:off x="0" y="38100"/>
              <a:ext cx="4994375" cy="1977550"/>
            </a:xfrm>
            <a:prstGeom prst="rect">
              <a:avLst/>
            </a:prstGeom>
          </p:spPr>
          <p:txBody>
            <a:bodyPr lIns="50800" tIns="50800" rIns="50800" bIns="50800" rtlCol="0" anchor="ctr"/>
            <a:lstStyle/>
            <a:p>
              <a:pPr algn="ctr">
                <a:lnSpc>
                  <a:spcPts val="1260"/>
                </a:lnSpc>
              </a:pPr>
              <a:endParaRPr/>
            </a:p>
          </p:txBody>
        </p:sp>
      </p:grpSp>
      <p:sp>
        <p:nvSpPr>
          <p:cNvPr id="5" name="Freeform 5"/>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1028700" y="2294890"/>
            <a:ext cx="8115300" cy="6038215"/>
          </a:xfrm>
          <a:prstGeom prst="rect">
            <a:avLst/>
          </a:prstGeom>
        </p:spPr>
        <p:txBody>
          <a:bodyPr lIns="0" tIns="0" rIns="0" bIns="0" rtlCol="0" anchor="t">
            <a:spAutoFit/>
          </a:bodyPr>
          <a:lstStyle/>
          <a:p>
            <a:pPr algn="just">
              <a:lnSpc>
                <a:spcPts val="2599"/>
              </a:lnSpc>
              <a:spcBef>
                <a:spcPct val="0"/>
              </a:spcBef>
            </a:pPr>
            <a:r>
              <a:rPr lang="en-US" sz="2599">
                <a:solidFill>
                  <a:srgbClr val="000000"/>
                </a:solidFill>
                <a:latin typeface="Aileron"/>
                <a:ea typeface="Aileron"/>
                <a:cs typeface="Aileron"/>
                <a:sym typeface="Aileron"/>
              </a:rPr>
              <a:t>Two federal actions have pushed the cannabis sector in opposite directions at the same time. </a:t>
            </a:r>
          </a:p>
          <a:p>
            <a:pPr algn="just">
              <a:lnSpc>
                <a:spcPts val="2599"/>
              </a:lnSpc>
              <a:spcBef>
                <a:spcPct val="0"/>
              </a:spcBef>
            </a:pPr>
            <a:endParaRPr lang="en-US" sz="2599">
              <a:solidFill>
                <a:srgbClr val="000000"/>
              </a:solidFill>
              <a:latin typeface="Aileron"/>
              <a:ea typeface="Aileron"/>
              <a:cs typeface="Aileron"/>
              <a:sym typeface="Aileron"/>
            </a:endParaRPr>
          </a:p>
          <a:p>
            <a:pPr marL="539749" lvl="1" indent="-269875" algn="just">
              <a:lnSpc>
                <a:spcPts val="2499"/>
              </a:lnSpc>
              <a:spcBef>
                <a:spcPct val="0"/>
              </a:spcBef>
              <a:buFont typeface="Arial"/>
              <a:buChar char="•"/>
            </a:pPr>
            <a:r>
              <a:rPr lang="en-US" sz="2499">
                <a:solidFill>
                  <a:srgbClr val="000000"/>
                </a:solidFill>
                <a:latin typeface="Aileron"/>
                <a:ea typeface="Aileron"/>
                <a:cs typeface="Aileron"/>
                <a:sym typeface="Aileron"/>
              </a:rPr>
              <a:t>In April 2026, DOJ moved state-licensed medical marijuana and FDA-approved products to Schedule III, leaving adult-use and much of the rest in Schedule I pending an administrative ruling.</a:t>
            </a:r>
          </a:p>
          <a:p>
            <a:pPr algn="just">
              <a:lnSpc>
                <a:spcPts val="2499"/>
              </a:lnSpc>
              <a:spcBef>
                <a:spcPct val="0"/>
              </a:spcBef>
            </a:pPr>
            <a:r>
              <a:rPr lang="en-US" sz="2499">
                <a:solidFill>
                  <a:srgbClr val="000000"/>
                </a:solidFill>
                <a:latin typeface="Aileron"/>
                <a:ea typeface="Aileron"/>
                <a:cs typeface="Aileron"/>
                <a:sym typeface="Aileron"/>
              </a:rPr>
              <a:t> </a:t>
            </a:r>
          </a:p>
          <a:p>
            <a:pPr marL="539749" lvl="1" indent="-269875" algn="just">
              <a:lnSpc>
                <a:spcPts val="2499"/>
              </a:lnSpc>
              <a:spcBef>
                <a:spcPct val="0"/>
              </a:spcBef>
              <a:buFont typeface="Arial"/>
              <a:buChar char="•"/>
            </a:pPr>
            <a:r>
              <a:rPr lang="en-US" sz="2499">
                <a:solidFill>
                  <a:srgbClr val="000000"/>
                </a:solidFill>
                <a:latin typeface="Aileron"/>
                <a:ea typeface="Aileron"/>
                <a:cs typeface="Aileron"/>
                <a:sym typeface="Aileron"/>
              </a:rPr>
              <a:t>Meanwhile, Congress narrowed the federal definition of hemp, and most hemp-derived cannabinoid products are set to move back under the marijuana framework on November 12 and December 11, 2026 — dates that fall within weeks of this conference.</a:t>
            </a:r>
          </a:p>
          <a:p>
            <a:pPr algn="just">
              <a:lnSpc>
                <a:spcPts val="2300"/>
              </a:lnSpc>
              <a:spcBef>
                <a:spcPct val="0"/>
              </a:spcBef>
            </a:pPr>
            <a:endParaRPr lang="en-US" sz="2499">
              <a:solidFill>
                <a:srgbClr val="000000"/>
              </a:solidFill>
              <a:latin typeface="Aileron"/>
              <a:ea typeface="Aileron"/>
              <a:cs typeface="Aileron"/>
              <a:sym typeface="Aileron"/>
            </a:endParaRPr>
          </a:p>
          <a:p>
            <a:pPr algn="just">
              <a:lnSpc>
                <a:spcPts val="2599"/>
              </a:lnSpc>
              <a:spcBef>
                <a:spcPct val="0"/>
              </a:spcBef>
            </a:pPr>
            <a:r>
              <a:rPr lang="en-US" sz="2599">
                <a:solidFill>
                  <a:srgbClr val="000000"/>
                </a:solidFill>
                <a:latin typeface="Aileron"/>
                <a:ea typeface="Aileron"/>
                <a:cs typeface="Aileron"/>
                <a:sym typeface="Aileron"/>
              </a:rPr>
              <a:t>The result is a landscape where CSA compliance hinges on license classification rather than the plant itself, and where a customer you onboarded as a hemp-related business may be a marijuana-related business by year-end. </a:t>
            </a:r>
          </a:p>
        </p:txBody>
      </p:sp>
      <p:sp>
        <p:nvSpPr>
          <p:cNvPr id="7" name="TextBox 7"/>
          <p:cNvSpPr txBox="1"/>
          <p:nvPr/>
        </p:nvSpPr>
        <p:spPr>
          <a:xfrm>
            <a:off x="1028700" y="1019175"/>
            <a:ext cx="10127585" cy="1228090"/>
          </a:xfrm>
          <a:prstGeom prst="rect">
            <a:avLst/>
          </a:prstGeom>
        </p:spPr>
        <p:txBody>
          <a:bodyPr lIns="0" tIns="0" rIns="0" bIns="0" rtlCol="0" anchor="t">
            <a:spAutoFit/>
          </a:bodyPr>
          <a:lstStyle/>
          <a:p>
            <a:pPr algn="l">
              <a:lnSpc>
                <a:spcPts val="9680"/>
              </a:lnSpc>
            </a:pPr>
            <a:r>
              <a:rPr lang="en-US" sz="8000" b="1">
                <a:solidFill>
                  <a:srgbClr val="000000"/>
                </a:solidFill>
                <a:latin typeface="Pragmatica Bold"/>
                <a:ea typeface="Pragmatica Bold"/>
                <a:cs typeface="Pragmatica Bold"/>
                <a:sym typeface="Pragmatica Bold"/>
              </a:rPr>
              <a:t>Introduction</a:t>
            </a:r>
          </a:p>
        </p:txBody>
      </p:sp>
      <p:sp>
        <p:nvSpPr>
          <p:cNvPr id="8" name="TextBox 8"/>
          <p:cNvSpPr txBox="1"/>
          <p:nvPr/>
        </p:nvSpPr>
        <p:spPr>
          <a:xfrm>
            <a:off x="11344584" y="9424884"/>
            <a:ext cx="6304258" cy="200025"/>
          </a:xfrm>
          <a:prstGeom prst="rect">
            <a:avLst/>
          </a:prstGeom>
        </p:spPr>
        <p:txBody>
          <a:bodyPr lIns="0" tIns="0" rIns="0" bIns="0" rtlCol="0" anchor="t">
            <a:spAutoFit/>
          </a:bodyPr>
          <a:lstStyle/>
          <a:p>
            <a:pPr algn="r">
              <a:lnSpc>
                <a:spcPts val="1620"/>
              </a:lnSpc>
            </a:pPr>
            <a:r>
              <a:rPr lang="en-US" sz="1350">
                <a:solidFill>
                  <a:srgbClr val="FFFFFF"/>
                </a:solidFill>
                <a:latin typeface="Century Gothic Paneuropean"/>
                <a:ea typeface="Century Gothic Paneuropean"/>
                <a:cs typeface="Century Gothic Paneuropean"/>
                <a:sym typeface="Century Gothic Paneuropean"/>
              </a:rPr>
              <a:t>For informational purposes only.  All rights reserved. © 2026 CRB Monitor </a:t>
            </a:r>
          </a:p>
        </p:txBody>
      </p:sp>
      <p:grpSp>
        <p:nvGrpSpPr>
          <p:cNvPr id="9" name="Group 9"/>
          <p:cNvGrpSpPr/>
          <p:nvPr/>
        </p:nvGrpSpPr>
        <p:grpSpPr>
          <a:xfrm>
            <a:off x="9784375" y="2464206"/>
            <a:ext cx="7474925" cy="4606752"/>
            <a:chOff x="0" y="0"/>
            <a:chExt cx="9966566" cy="6142336"/>
          </a:xfrm>
        </p:grpSpPr>
        <p:grpSp>
          <p:nvGrpSpPr>
            <p:cNvPr id="10" name="Group 10"/>
            <p:cNvGrpSpPr/>
            <p:nvPr/>
          </p:nvGrpSpPr>
          <p:grpSpPr>
            <a:xfrm>
              <a:off x="0" y="0"/>
              <a:ext cx="9966566" cy="6142336"/>
              <a:chOff x="0" y="0"/>
              <a:chExt cx="1968704" cy="1213301"/>
            </a:xfrm>
          </p:grpSpPr>
          <p:sp>
            <p:nvSpPr>
              <p:cNvPr id="11" name="Freeform 11"/>
              <p:cNvSpPr/>
              <p:nvPr/>
            </p:nvSpPr>
            <p:spPr>
              <a:xfrm>
                <a:off x="0" y="0"/>
                <a:ext cx="1968704" cy="1213301"/>
              </a:xfrm>
              <a:custGeom>
                <a:avLst/>
                <a:gdLst/>
                <a:ahLst/>
                <a:cxnLst/>
                <a:rect l="l" t="t" r="r" b="b"/>
                <a:pathLst>
                  <a:path w="1968704" h="1213301">
                    <a:moveTo>
                      <a:pt x="52822" y="0"/>
                    </a:moveTo>
                    <a:lnTo>
                      <a:pt x="1915883" y="0"/>
                    </a:lnTo>
                    <a:cubicBezTo>
                      <a:pt x="1945055" y="0"/>
                      <a:pt x="1968704" y="23649"/>
                      <a:pt x="1968704" y="52822"/>
                    </a:cubicBezTo>
                    <a:lnTo>
                      <a:pt x="1968704" y="1160479"/>
                    </a:lnTo>
                    <a:cubicBezTo>
                      <a:pt x="1968704" y="1189652"/>
                      <a:pt x="1945055" y="1213301"/>
                      <a:pt x="1915883" y="1213301"/>
                    </a:cubicBezTo>
                    <a:lnTo>
                      <a:pt x="52822" y="1213301"/>
                    </a:lnTo>
                    <a:cubicBezTo>
                      <a:pt x="23649" y="1213301"/>
                      <a:pt x="0" y="1189652"/>
                      <a:pt x="0" y="1160479"/>
                    </a:cubicBezTo>
                    <a:lnTo>
                      <a:pt x="0" y="52822"/>
                    </a:lnTo>
                    <a:cubicBezTo>
                      <a:pt x="0" y="23649"/>
                      <a:pt x="23649" y="0"/>
                      <a:pt x="52822" y="0"/>
                    </a:cubicBezTo>
                    <a:close/>
                  </a:path>
                </a:pathLst>
              </a:custGeom>
              <a:solidFill>
                <a:srgbClr val="000000"/>
              </a:solidFill>
            </p:spPr>
            <p:txBody>
              <a:bodyPr/>
              <a:lstStyle/>
              <a:p>
                <a:endParaRPr lang="en-US"/>
              </a:p>
            </p:txBody>
          </p:sp>
          <p:sp>
            <p:nvSpPr>
              <p:cNvPr id="12" name="TextBox 12"/>
              <p:cNvSpPr txBox="1"/>
              <p:nvPr/>
            </p:nvSpPr>
            <p:spPr>
              <a:xfrm>
                <a:off x="0" y="9525"/>
                <a:ext cx="1968704" cy="1203776"/>
              </a:xfrm>
              <a:prstGeom prst="rect">
                <a:avLst/>
              </a:prstGeom>
            </p:spPr>
            <p:txBody>
              <a:bodyPr lIns="50800" tIns="50800" rIns="50800" bIns="50800" rtlCol="0" anchor="ctr"/>
              <a:lstStyle/>
              <a:p>
                <a:pPr algn="ctr">
                  <a:lnSpc>
                    <a:spcPts val="2099"/>
                  </a:lnSpc>
                </a:pPr>
                <a:endParaRPr/>
              </a:p>
            </p:txBody>
          </p:sp>
        </p:grpSp>
        <p:sp>
          <p:nvSpPr>
            <p:cNvPr id="13" name="TextBox 13"/>
            <p:cNvSpPr txBox="1"/>
            <p:nvPr/>
          </p:nvSpPr>
          <p:spPr>
            <a:xfrm>
              <a:off x="778089" y="572443"/>
              <a:ext cx="8410388" cy="4987925"/>
            </a:xfrm>
            <a:prstGeom prst="rect">
              <a:avLst/>
            </a:prstGeom>
          </p:spPr>
          <p:txBody>
            <a:bodyPr lIns="0" tIns="0" rIns="0" bIns="0" rtlCol="0" anchor="t">
              <a:spAutoFit/>
            </a:bodyPr>
            <a:lstStyle/>
            <a:p>
              <a:pPr algn="just">
                <a:lnSpc>
                  <a:spcPts val="4200"/>
                </a:lnSpc>
                <a:spcBef>
                  <a:spcPct val="0"/>
                </a:spcBef>
              </a:pPr>
              <a:r>
                <a:rPr lang="en-US" sz="3500" b="1">
                  <a:solidFill>
                    <a:srgbClr val="FFFFFF"/>
                  </a:solidFill>
                  <a:latin typeface="Aileron Bold"/>
                  <a:ea typeface="Aileron Bold"/>
                  <a:cs typeface="Aileron Bold"/>
                  <a:sym typeface="Aileron Bold"/>
                </a:rPr>
                <a:t>This session walks through what actually changed, what did not (FinCEN's 2014 guidance and your SAR obligations among them), and where the boundaries are still genuinely unresolved.</a:t>
              </a:r>
            </a:p>
          </p:txBody>
        </p:sp>
      </p:grpSp>
      <p:sp>
        <p:nvSpPr>
          <p:cNvPr id="14" name="TextBox 14"/>
          <p:cNvSpPr txBox="1"/>
          <p:nvPr/>
        </p:nvSpPr>
        <p:spPr>
          <a:xfrm>
            <a:off x="11615983" y="7508146"/>
            <a:ext cx="6032860" cy="1508125"/>
          </a:xfrm>
          <a:prstGeom prst="rect">
            <a:avLst/>
          </a:prstGeom>
        </p:spPr>
        <p:txBody>
          <a:bodyPr lIns="0" tIns="0" rIns="0" bIns="0" rtlCol="0" anchor="t">
            <a:spAutoFit/>
          </a:bodyPr>
          <a:lstStyle/>
          <a:p>
            <a:pPr algn="just">
              <a:lnSpc>
                <a:spcPts val="2000"/>
              </a:lnSpc>
            </a:pPr>
            <a:r>
              <a:rPr lang="en-US" sz="2000">
                <a:solidFill>
                  <a:srgbClr val="000000"/>
                </a:solidFill>
                <a:latin typeface="Aileron"/>
                <a:ea typeface="Aileron"/>
                <a:cs typeface="Aileron"/>
                <a:sym typeface="Aileron"/>
              </a:rPr>
              <a:t>THE VIEWS, INFORMATION, OR OPINIONS EXPRESSED DURING THIS PRESENTATION DO NOT CONSTITUTE LEGAL ADVICE AND ARE SOLELY THOSE OF THE SPEAKER AND DO NOT NECESSARILY REPRESENT THOSE OF THE SPEAKER’S COMPANY OR ITS EMPLOYEES.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179100" y="18172"/>
            <a:ext cx="9957198" cy="10268828"/>
            <a:chOff x="0" y="0"/>
            <a:chExt cx="1156973" cy="1193183"/>
          </a:xfrm>
        </p:grpSpPr>
        <p:sp>
          <p:nvSpPr>
            <p:cNvPr id="3" name="Freeform 3"/>
            <p:cNvSpPr/>
            <p:nvPr/>
          </p:nvSpPr>
          <p:spPr>
            <a:xfrm>
              <a:off x="0" y="0"/>
              <a:ext cx="1156973" cy="1193183"/>
            </a:xfrm>
            <a:custGeom>
              <a:avLst/>
              <a:gdLst/>
              <a:ahLst/>
              <a:cxnLst/>
              <a:rect l="l" t="t" r="r" b="b"/>
              <a:pathLst>
                <a:path w="1156973" h="1193183">
                  <a:moveTo>
                    <a:pt x="203200" y="0"/>
                  </a:moveTo>
                  <a:lnTo>
                    <a:pt x="1156973" y="0"/>
                  </a:lnTo>
                  <a:lnTo>
                    <a:pt x="953773" y="1193183"/>
                  </a:lnTo>
                  <a:lnTo>
                    <a:pt x="0" y="1193183"/>
                  </a:lnTo>
                  <a:lnTo>
                    <a:pt x="203200" y="0"/>
                  </a:lnTo>
                  <a:close/>
                </a:path>
              </a:pathLst>
            </a:custGeom>
            <a:blipFill>
              <a:blip r:embed="rId2"/>
              <a:stretch>
                <a:fillRect l="-55141" r="-67794" b="-21448"/>
              </a:stretch>
            </a:blipFill>
          </p:spPr>
          <p:txBody>
            <a:bodyPr/>
            <a:lstStyle/>
            <a:p>
              <a:endParaRPr lang="en-US"/>
            </a:p>
          </p:txBody>
        </p:sp>
      </p:grpSp>
      <p:grpSp>
        <p:nvGrpSpPr>
          <p:cNvPr id="4" name="Group 4"/>
          <p:cNvGrpSpPr/>
          <p:nvPr/>
        </p:nvGrpSpPr>
        <p:grpSpPr>
          <a:xfrm>
            <a:off x="1028700" y="3382772"/>
            <a:ext cx="8294734" cy="3521456"/>
            <a:chOff x="0" y="0"/>
            <a:chExt cx="11059646" cy="4695275"/>
          </a:xfrm>
        </p:grpSpPr>
        <p:sp>
          <p:nvSpPr>
            <p:cNvPr id="5" name="TextBox 5"/>
            <p:cNvSpPr txBox="1"/>
            <p:nvPr/>
          </p:nvSpPr>
          <p:spPr>
            <a:xfrm>
              <a:off x="0" y="3515445"/>
              <a:ext cx="10568325" cy="1179830"/>
            </a:xfrm>
            <a:prstGeom prst="rect">
              <a:avLst/>
            </a:prstGeom>
          </p:spPr>
          <p:txBody>
            <a:bodyPr lIns="0" tIns="0" rIns="0" bIns="0" rtlCol="0" anchor="t">
              <a:spAutoFit/>
            </a:bodyPr>
            <a:lstStyle/>
            <a:p>
              <a:pPr algn="l">
                <a:lnSpc>
                  <a:spcPts val="3240"/>
                </a:lnSpc>
              </a:pPr>
              <a:r>
                <a:rPr lang="en-US" sz="3600">
                  <a:solidFill>
                    <a:srgbClr val="21C4D5"/>
                  </a:solidFill>
                  <a:latin typeface="Aileron"/>
                  <a:ea typeface="Aileron"/>
                  <a:cs typeface="Aileron"/>
                  <a:sym typeface="Aileron"/>
                </a:rPr>
                <a:t>INTRODUCTION TO THE SECTOR AND THE </a:t>
              </a:r>
              <a:r>
                <a:rPr lang="en-US" sz="3600" u="sng">
                  <a:solidFill>
                    <a:srgbClr val="21C4D5"/>
                  </a:solidFill>
                  <a:latin typeface="Aileron"/>
                  <a:ea typeface="Aileron"/>
                  <a:cs typeface="Aileron"/>
                  <a:sym typeface="Aileron"/>
                </a:rPr>
                <a:t>EXISTING</a:t>
              </a:r>
              <a:r>
                <a:rPr lang="en-US" sz="3600">
                  <a:solidFill>
                    <a:srgbClr val="21C4D5"/>
                  </a:solidFill>
                  <a:latin typeface="Aileron"/>
                  <a:ea typeface="Aileron"/>
                  <a:cs typeface="Aileron"/>
                  <a:sym typeface="Aileron"/>
                </a:rPr>
                <a:t> FRAMEWORKS</a:t>
              </a:r>
            </a:p>
          </p:txBody>
        </p:sp>
        <p:sp>
          <p:nvSpPr>
            <p:cNvPr id="6" name="TextBox 6"/>
            <p:cNvSpPr txBox="1"/>
            <p:nvPr/>
          </p:nvSpPr>
          <p:spPr>
            <a:xfrm>
              <a:off x="0" y="1687818"/>
              <a:ext cx="11059646" cy="1024678"/>
            </a:xfrm>
            <a:prstGeom prst="rect">
              <a:avLst/>
            </a:prstGeom>
          </p:spPr>
          <p:txBody>
            <a:bodyPr lIns="0" tIns="0" rIns="0" bIns="0" rtlCol="0" anchor="t">
              <a:spAutoFit/>
            </a:bodyPr>
            <a:lstStyle/>
            <a:p>
              <a:pPr algn="l">
                <a:lnSpc>
                  <a:spcPts val="5600"/>
                </a:lnSpc>
              </a:pPr>
              <a:r>
                <a:rPr lang="en-US" sz="5600" b="1">
                  <a:solidFill>
                    <a:srgbClr val="FFFFFE"/>
                  </a:solidFill>
                  <a:latin typeface="Pragmatica Bold"/>
                  <a:ea typeface="Pragmatica Bold"/>
                  <a:cs typeface="Pragmatica Bold"/>
                  <a:sym typeface="Pragmatica Bold"/>
                </a:rPr>
                <a:t>Cannabis Banking 101</a:t>
              </a:r>
            </a:p>
          </p:txBody>
        </p:sp>
        <p:sp>
          <p:nvSpPr>
            <p:cNvPr id="7" name="TextBox 7"/>
            <p:cNvSpPr txBox="1"/>
            <p:nvPr/>
          </p:nvSpPr>
          <p:spPr>
            <a:xfrm>
              <a:off x="0" y="-9525"/>
              <a:ext cx="11059646" cy="1835785"/>
            </a:xfrm>
            <a:prstGeom prst="rect">
              <a:avLst/>
            </a:prstGeom>
          </p:spPr>
          <p:txBody>
            <a:bodyPr lIns="0" tIns="0" rIns="0" bIns="0" rtlCol="0" anchor="t">
              <a:spAutoFit/>
            </a:bodyPr>
            <a:lstStyle/>
            <a:p>
              <a:pPr algn="l">
                <a:lnSpc>
                  <a:spcPts val="10890"/>
                </a:lnSpc>
              </a:pPr>
              <a:r>
                <a:rPr lang="en-US" sz="9000" b="1">
                  <a:solidFill>
                    <a:srgbClr val="21C4D5"/>
                  </a:solidFill>
                  <a:latin typeface="Pragmatica Bold"/>
                  <a:ea typeface="Pragmatica Bold"/>
                  <a:cs typeface="Pragmatica Bold"/>
                  <a:sym typeface="Pragmatica Bold"/>
                </a:rPr>
                <a:t>PART ONE: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38753" y="809849"/>
            <a:ext cx="14748014" cy="9656560"/>
          </a:xfrm>
          <a:custGeom>
            <a:avLst/>
            <a:gdLst/>
            <a:ahLst/>
            <a:cxnLst/>
            <a:rect l="l" t="t" r="r" b="b"/>
            <a:pathLst>
              <a:path w="14748014" h="9656560">
                <a:moveTo>
                  <a:pt x="0" y="0"/>
                </a:moveTo>
                <a:lnTo>
                  <a:pt x="14748013" y="0"/>
                </a:lnTo>
                <a:lnTo>
                  <a:pt x="14748013" y="9656560"/>
                </a:lnTo>
                <a:lnTo>
                  <a:pt x="0" y="9656560"/>
                </a:lnTo>
                <a:lnTo>
                  <a:pt x="0" y="0"/>
                </a:lnTo>
                <a:close/>
              </a:path>
            </a:pathLst>
          </a:custGeom>
          <a:blipFill>
            <a:blip r:embed="rId2"/>
            <a:stretch>
              <a:fillRect l="-5091"/>
            </a:stretch>
          </a:blipFill>
        </p:spPr>
        <p:txBody>
          <a:bodyPr/>
          <a:lstStyle/>
          <a:p>
            <a:endParaRPr lang="en-US"/>
          </a:p>
        </p:txBody>
      </p:sp>
      <p:grpSp>
        <p:nvGrpSpPr>
          <p:cNvPr id="3" name="Group 3"/>
          <p:cNvGrpSpPr/>
          <p:nvPr/>
        </p:nvGrpSpPr>
        <p:grpSpPr>
          <a:xfrm>
            <a:off x="16821598" y="809849"/>
            <a:ext cx="437702" cy="4377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44444"/>
            </a:solidFill>
          </p:spPr>
          <p:txBody>
            <a:bodyPr/>
            <a:lstStyle/>
            <a:p>
              <a:endParaRPr lang="en-US"/>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 name="Group 6"/>
          <p:cNvGrpSpPr/>
          <p:nvPr/>
        </p:nvGrpSpPr>
        <p:grpSpPr>
          <a:xfrm>
            <a:off x="16149064" y="809849"/>
            <a:ext cx="437702" cy="4377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9" name="TextBox 9"/>
          <p:cNvSpPr txBox="1"/>
          <p:nvPr/>
        </p:nvSpPr>
        <p:spPr>
          <a:xfrm>
            <a:off x="1028700" y="1028700"/>
            <a:ext cx="13413279"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The Cannabis Sector</a:t>
            </a:r>
          </a:p>
        </p:txBody>
      </p:sp>
      <p:sp>
        <p:nvSpPr>
          <p:cNvPr id="10" name="Freeform 10"/>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12" name="TextBox 12"/>
          <p:cNvSpPr txBox="1"/>
          <p:nvPr/>
        </p:nvSpPr>
        <p:spPr>
          <a:xfrm>
            <a:off x="1028700" y="1897634"/>
            <a:ext cx="13618701"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Each segment has its own unique legal and regulatory differences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14636"/>
            <a:ext cx="15355195"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Defining Cannabis-Related Businesses</a:t>
            </a:r>
          </a:p>
        </p:txBody>
      </p:sp>
      <p:grpSp>
        <p:nvGrpSpPr>
          <p:cNvPr id="3" name="Group 3"/>
          <p:cNvGrpSpPr/>
          <p:nvPr/>
        </p:nvGrpSpPr>
        <p:grpSpPr>
          <a:xfrm>
            <a:off x="16821598" y="809849"/>
            <a:ext cx="437702" cy="4377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 name="Group 6"/>
          <p:cNvGrpSpPr/>
          <p:nvPr/>
        </p:nvGrpSpPr>
        <p:grpSpPr>
          <a:xfrm>
            <a:off x="16149064" y="809849"/>
            <a:ext cx="437702" cy="4377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9" name="Freeform 9"/>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000000"/>
                </a:solidFill>
                <a:latin typeface="Aileron"/>
                <a:ea typeface="Aileron"/>
                <a:cs typeface="Aileron"/>
                <a:sym typeface="Aileron"/>
              </a:rPr>
              <a:t>For informational purposes only. All rights reserved. © 2026 CRB Monitor </a:t>
            </a:r>
          </a:p>
        </p:txBody>
      </p:sp>
      <p:sp>
        <p:nvSpPr>
          <p:cNvPr id="11" name="Freeform 11"/>
          <p:cNvSpPr/>
          <p:nvPr/>
        </p:nvSpPr>
        <p:spPr>
          <a:xfrm>
            <a:off x="5192346" y="2564862"/>
            <a:ext cx="12389670" cy="6506307"/>
          </a:xfrm>
          <a:custGeom>
            <a:avLst/>
            <a:gdLst/>
            <a:ahLst/>
            <a:cxnLst/>
            <a:rect l="l" t="t" r="r" b="b"/>
            <a:pathLst>
              <a:path w="12389670" h="6506307">
                <a:moveTo>
                  <a:pt x="0" y="0"/>
                </a:moveTo>
                <a:lnTo>
                  <a:pt x="12389670" y="0"/>
                </a:lnTo>
                <a:lnTo>
                  <a:pt x="12389670" y="6506307"/>
                </a:lnTo>
                <a:lnTo>
                  <a:pt x="0" y="6506307"/>
                </a:lnTo>
                <a:lnTo>
                  <a:pt x="0" y="0"/>
                </a:lnTo>
                <a:close/>
              </a:path>
            </a:pathLst>
          </a:custGeom>
          <a:blipFill>
            <a:blip r:embed="rId3"/>
            <a:stretch>
              <a:fillRect l="-10075" t="-35431" r="-7653" b="-39153"/>
            </a:stretch>
          </a:blipFill>
          <a:ln w="76200" cap="rnd">
            <a:solidFill>
              <a:srgbClr val="11858E"/>
            </a:solidFill>
            <a:prstDash val="solid"/>
            <a:round/>
          </a:ln>
        </p:spPr>
        <p:txBody>
          <a:bodyPr/>
          <a:lstStyle/>
          <a:p>
            <a:endParaRPr lang="en-US"/>
          </a:p>
        </p:txBody>
      </p:sp>
      <p:sp>
        <p:nvSpPr>
          <p:cNvPr id="12" name="Freeform 12"/>
          <p:cNvSpPr/>
          <p:nvPr/>
        </p:nvSpPr>
        <p:spPr>
          <a:xfrm>
            <a:off x="1028700" y="2506472"/>
            <a:ext cx="4059251" cy="5254694"/>
          </a:xfrm>
          <a:custGeom>
            <a:avLst/>
            <a:gdLst/>
            <a:ahLst/>
            <a:cxnLst/>
            <a:rect l="l" t="t" r="r" b="b"/>
            <a:pathLst>
              <a:path w="4059251" h="5254694">
                <a:moveTo>
                  <a:pt x="0" y="0"/>
                </a:moveTo>
                <a:lnTo>
                  <a:pt x="4059251" y="0"/>
                </a:lnTo>
                <a:lnTo>
                  <a:pt x="4059251" y="5254694"/>
                </a:lnTo>
                <a:lnTo>
                  <a:pt x="0" y="5254694"/>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1028700" y="1855249"/>
            <a:ext cx="16230600"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Risk-Based Tiering Framework (as introduced in 2016 </a:t>
            </a:r>
            <a:r>
              <a:rPr lang="en-US" sz="3299" i="1">
                <a:solidFill>
                  <a:srgbClr val="11858E"/>
                </a:solidFill>
                <a:latin typeface="Aileron Italics"/>
                <a:ea typeface="Aileron Italics"/>
                <a:cs typeface="Aileron Italics"/>
                <a:sym typeface="Aileron Italics"/>
              </a:rPr>
              <a:t>ACAMS Today</a:t>
            </a:r>
            <a:r>
              <a:rPr lang="en-US" sz="3299">
                <a:solidFill>
                  <a:srgbClr val="11858E"/>
                </a:solidFill>
                <a:latin typeface="Aileron"/>
                <a:ea typeface="Aileron"/>
                <a:cs typeface="Aileron"/>
                <a:sym typeface="Aileron"/>
              </a:rPr>
              <a:t> whitepaper)</a:t>
            </a:r>
          </a:p>
        </p:txBody>
      </p:sp>
      <p:grpSp>
        <p:nvGrpSpPr>
          <p:cNvPr id="14" name="Group 14"/>
          <p:cNvGrpSpPr/>
          <p:nvPr/>
        </p:nvGrpSpPr>
        <p:grpSpPr>
          <a:xfrm>
            <a:off x="1028700" y="7462522"/>
            <a:ext cx="3921783" cy="1405253"/>
            <a:chOff x="0" y="0"/>
            <a:chExt cx="1032897" cy="370108"/>
          </a:xfrm>
        </p:grpSpPr>
        <p:sp>
          <p:nvSpPr>
            <p:cNvPr id="15" name="Freeform 15"/>
            <p:cNvSpPr/>
            <p:nvPr/>
          </p:nvSpPr>
          <p:spPr>
            <a:xfrm>
              <a:off x="0" y="0"/>
              <a:ext cx="1032897" cy="370108"/>
            </a:xfrm>
            <a:custGeom>
              <a:avLst/>
              <a:gdLst/>
              <a:ahLst/>
              <a:cxnLst/>
              <a:rect l="l" t="t" r="r" b="b"/>
              <a:pathLst>
                <a:path w="1032897" h="370108">
                  <a:moveTo>
                    <a:pt x="0" y="0"/>
                  </a:moveTo>
                  <a:lnTo>
                    <a:pt x="1032897" y="0"/>
                  </a:lnTo>
                  <a:lnTo>
                    <a:pt x="1032897" y="370108"/>
                  </a:lnTo>
                  <a:lnTo>
                    <a:pt x="0" y="370108"/>
                  </a:lnTo>
                  <a:close/>
                </a:path>
              </a:pathLst>
            </a:custGeom>
            <a:solidFill>
              <a:srgbClr val="FFED00"/>
            </a:solidFill>
          </p:spPr>
          <p:txBody>
            <a:bodyPr/>
            <a:lstStyle/>
            <a:p>
              <a:endParaRPr lang="en-US"/>
            </a:p>
          </p:txBody>
        </p:sp>
        <p:sp>
          <p:nvSpPr>
            <p:cNvPr id="16" name="TextBox 16"/>
            <p:cNvSpPr txBox="1"/>
            <p:nvPr/>
          </p:nvSpPr>
          <p:spPr>
            <a:xfrm>
              <a:off x="0" y="66675"/>
              <a:ext cx="1032897" cy="303433"/>
            </a:xfrm>
            <a:prstGeom prst="rect">
              <a:avLst/>
            </a:prstGeom>
          </p:spPr>
          <p:txBody>
            <a:bodyPr lIns="50800" tIns="50800" rIns="50800" bIns="50800" rtlCol="0" anchor="ctr"/>
            <a:lstStyle/>
            <a:p>
              <a:pPr algn="ctr">
                <a:lnSpc>
                  <a:spcPts val="3099"/>
                </a:lnSpc>
              </a:pPr>
              <a:r>
                <a:rPr lang="en-US" sz="3099" b="1">
                  <a:solidFill>
                    <a:srgbClr val="000000"/>
                  </a:solidFill>
                  <a:latin typeface="Aileron Bold"/>
                  <a:ea typeface="Aileron Bold"/>
                  <a:cs typeface="Aileron Bold"/>
                  <a:sym typeface="Aileron Bold"/>
                </a:rPr>
                <a:t>These definitions are changing. More on this in Part 2.</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1234"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AutoShape 8"/>
          <p:cNvSpPr/>
          <p:nvPr/>
        </p:nvSpPr>
        <p:spPr>
          <a:xfrm flipH="1" flipV="1">
            <a:off x="15935336" y="-3037874"/>
            <a:ext cx="0" cy="6075748"/>
          </a:xfrm>
          <a:prstGeom prst="line">
            <a:avLst/>
          </a:prstGeom>
          <a:ln w="38100" cap="flat">
            <a:solidFill>
              <a:srgbClr val="11858E"/>
            </a:solidFill>
            <a:prstDash val="solid"/>
            <a:headEnd type="none" w="sm" len="sm"/>
            <a:tailEnd type="none" w="sm" len="sm"/>
          </a:ln>
        </p:spPr>
        <p:txBody>
          <a:bodyPr/>
          <a:lstStyle/>
          <a:p>
            <a:endParaRPr lang="en-US"/>
          </a:p>
        </p:txBody>
      </p:sp>
      <p:sp>
        <p:nvSpPr>
          <p:cNvPr id="9" name="TextBox 9"/>
          <p:cNvSpPr txBox="1"/>
          <p:nvPr/>
        </p:nvSpPr>
        <p:spPr>
          <a:xfrm>
            <a:off x="1028700" y="1322277"/>
            <a:ext cx="16230600" cy="1695450"/>
          </a:xfrm>
          <a:prstGeom prst="rect">
            <a:avLst/>
          </a:prstGeom>
        </p:spPr>
        <p:txBody>
          <a:bodyPr lIns="0" tIns="0" rIns="0" bIns="0" rtlCol="0" anchor="t">
            <a:spAutoFit/>
          </a:bodyPr>
          <a:lstStyle/>
          <a:p>
            <a:pPr algn="l">
              <a:lnSpc>
                <a:spcPts val="6720"/>
              </a:lnSpc>
            </a:pPr>
            <a:r>
              <a:rPr lang="en-US" sz="5600" b="1">
                <a:solidFill>
                  <a:srgbClr val="000000"/>
                </a:solidFill>
                <a:latin typeface="Pragmatica Bold"/>
                <a:ea typeface="Pragmatica Bold"/>
                <a:cs typeface="Pragmatica Bold"/>
                <a:sym typeface="Pragmatica Bold"/>
              </a:rPr>
              <a:t>FinCen Guidance &amp; BSA Expectations for Marijuana-Related Businesses</a:t>
            </a:r>
          </a:p>
        </p:txBody>
      </p:sp>
      <p:grpSp>
        <p:nvGrpSpPr>
          <p:cNvPr id="10" name="Group 10"/>
          <p:cNvGrpSpPr/>
          <p:nvPr/>
        </p:nvGrpSpPr>
        <p:grpSpPr>
          <a:xfrm>
            <a:off x="15716485" y="2932225"/>
            <a:ext cx="437702" cy="43770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3" name="Freeform 13"/>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14" name="TextBox 14"/>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grpSp>
        <p:nvGrpSpPr>
          <p:cNvPr id="15" name="Group 15"/>
          <p:cNvGrpSpPr/>
          <p:nvPr/>
        </p:nvGrpSpPr>
        <p:grpSpPr>
          <a:xfrm>
            <a:off x="1028700" y="3151077"/>
            <a:ext cx="8859985" cy="5646077"/>
            <a:chOff x="0" y="0"/>
            <a:chExt cx="3175219" cy="2023426"/>
          </a:xfrm>
        </p:grpSpPr>
        <p:sp>
          <p:nvSpPr>
            <p:cNvPr id="16" name="Freeform 16"/>
            <p:cNvSpPr/>
            <p:nvPr/>
          </p:nvSpPr>
          <p:spPr>
            <a:xfrm>
              <a:off x="0" y="0"/>
              <a:ext cx="3175219" cy="2023426"/>
            </a:xfrm>
            <a:custGeom>
              <a:avLst/>
              <a:gdLst/>
              <a:ahLst/>
              <a:cxnLst/>
              <a:rect l="l" t="t" r="r" b="b"/>
              <a:pathLst>
                <a:path w="3175219" h="2023426">
                  <a:moveTo>
                    <a:pt x="34952" y="0"/>
                  </a:moveTo>
                  <a:lnTo>
                    <a:pt x="3140266" y="0"/>
                  </a:lnTo>
                  <a:cubicBezTo>
                    <a:pt x="3159570" y="0"/>
                    <a:pt x="3175219" y="15649"/>
                    <a:pt x="3175219" y="34952"/>
                  </a:cubicBezTo>
                  <a:lnTo>
                    <a:pt x="3175219" y="1988474"/>
                  </a:lnTo>
                  <a:cubicBezTo>
                    <a:pt x="3175219" y="1997744"/>
                    <a:pt x="3171536" y="2006634"/>
                    <a:pt x="3164981" y="2013189"/>
                  </a:cubicBezTo>
                  <a:cubicBezTo>
                    <a:pt x="3158426" y="2019744"/>
                    <a:pt x="3149536" y="2023426"/>
                    <a:pt x="3140266" y="2023426"/>
                  </a:cubicBezTo>
                  <a:lnTo>
                    <a:pt x="34952" y="2023426"/>
                  </a:lnTo>
                  <a:cubicBezTo>
                    <a:pt x="25682" y="2023426"/>
                    <a:pt x="16792" y="2019744"/>
                    <a:pt x="10237" y="2013189"/>
                  </a:cubicBezTo>
                  <a:cubicBezTo>
                    <a:pt x="3682" y="2006634"/>
                    <a:pt x="0" y="1997744"/>
                    <a:pt x="0" y="1988474"/>
                  </a:cubicBezTo>
                  <a:lnTo>
                    <a:pt x="0" y="34952"/>
                  </a:lnTo>
                  <a:cubicBezTo>
                    <a:pt x="0" y="25682"/>
                    <a:pt x="3682" y="16792"/>
                    <a:pt x="10237" y="10237"/>
                  </a:cubicBezTo>
                  <a:cubicBezTo>
                    <a:pt x="16792" y="3682"/>
                    <a:pt x="25682" y="0"/>
                    <a:pt x="34952" y="0"/>
                  </a:cubicBezTo>
                  <a:close/>
                </a:path>
              </a:pathLst>
            </a:custGeom>
            <a:solidFill>
              <a:srgbClr val="11858E"/>
            </a:solidFill>
            <a:ln w="57150" cap="rnd">
              <a:solidFill>
                <a:srgbClr val="000000"/>
              </a:solidFill>
              <a:prstDash val="solid"/>
              <a:round/>
            </a:ln>
          </p:spPr>
          <p:txBody>
            <a:bodyPr/>
            <a:lstStyle/>
            <a:p>
              <a:endParaRPr lang="en-US"/>
            </a:p>
          </p:txBody>
        </p:sp>
        <p:sp>
          <p:nvSpPr>
            <p:cNvPr id="17" name="TextBox 17"/>
            <p:cNvSpPr txBox="1"/>
            <p:nvPr/>
          </p:nvSpPr>
          <p:spPr>
            <a:xfrm>
              <a:off x="0" y="-28575"/>
              <a:ext cx="3175219" cy="2052001"/>
            </a:xfrm>
            <a:prstGeom prst="rect">
              <a:avLst/>
            </a:prstGeom>
          </p:spPr>
          <p:txBody>
            <a:bodyPr lIns="50800" tIns="50800" rIns="50800" bIns="50800" rtlCol="0" anchor="ctr"/>
            <a:lstStyle/>
            <a:p>
              <a:pPr algn="ctr">
                <a:lnSpc>
                  <a:spcPts val="1960"/>
                </a:lnSpc>
              </a:pPr>
              <a:endParaRPr/>
            </a:p>
          </p:txBody>
        </p:sp>
      </p:grpSp>
      <p:grpSp>
        <p:nvGrpSpPr>
          <p:cNvPr id="18" name="Group 18"/>
          <p:cNvGrpSpPr/>
          <p:nvPr/>
        </p:nvGrpSpPr>
        <p:grpSpPr>
          <a:xfrm>
            <a:off x="8618166" y="4353991"/>
            <a:ext cx="8859985" cy="5128407"/>
            <a:chOff x="0" y="0"/>
            <a:chExt cx="3175219" cy="1837905"/>
          </a:xfrm>
        </p:grpSpPr>
        <p:sp>
          <p:nvSpPr>
            <p:cNvPr id="19" name="Freeform 19"/>
            <p:cNvSpPr/>
            <p:nvPr/>
          </p:nvSpPr>
          <p:spPr>
            <a:xfrm>
              <a:off x="0" y="0"/>
              <a:ext cx="3175219" cy="1837905"/>
            </a:xfrm>
            <a:custGeom>
              <a:avLst/>
              <a:gdLst/>
              <a:ahLst/>
              <a:cxnLst/>
              <a:rect l="l" t="t" r="r" b="b"/>
              <a:pathLst>
                <a:path w="3175219" h="1837905">
                  <a:moveTo>
                    <a:pt x="34952" y="0"/>
                  </a:moveTo>
                  <a:lnTo>
                    <a:pt x="3140266" y="0"/>
                  </a:lnTo>
                  <a:cubicBezTo>
                    <a:pt x="3159570" y="0"/>
                    <a:pt x="3175219" y="15649"/>
                    <a:pt x="3175219" y="34952"/>
                  </a:cubicBezTo>
                  <a:lnTo>
                    <a:pt x="3175219" y="1802953"/>
                  </a:lnTo>
                  <a:cubicBezTo>
                    <a:pt x="3175219" y="1812223"/>
                    <a:pt x="3171536" y="1821113"/>
                    <a:pt x="3164981" y="1827668"/>
                  </a:cubicBezTo>
                  <a:cubicBezTo>
                    <a:pt x="3158426" y="1834223"/>
                    <a:pt x="3149536" y="1837905"/>
                    <a:pt x="3140266" y="1837905"/>
                  </a:cubicBezTo>
                  <a:lnTo>
                    <a:pt x="34952" y="1837905"/>
                  </a:lnTo>
                  <a:cubicBezTo>
                    <a:pt x="25682" y="1837905"/>
                    <a:pt x="16792" y="1834223"/>
                    <a:pt x="10237" y="1827668"/>
                  </a:cubicBezTo>
                  <a:cubicBezTo>
                    <a:pt x="3682" y="1821113"/>
                    <a:pt x="0" y="1812223"/>
                    <a:pt x="0" y="1802953"/>
                  </a:cubicBezTo>
                  <a:lnTo>
                    <a:pt x="0" y="34952"/>
                  </a:lnTo>
                  <a:cubicBezTo>
                    <a:pt x="0" y="25682"/>
                    <a:pt x="3682" y="16792"/>
                    <a:pt x="10237" y="10237"/>
                  </a:cubicBezTo>
                  <a:cubicBezTo>
                    <a:pt x="16792" y="3682"/>
                    <a:pt x="25682" y="0"/>
                    <a:pt x="34952" y="0"/>
                  </a:cubicBezTo>
                  <a:close/>
                </a:path>
              </a:pathLst>
            </a:custGeom>
            <a:solidFill>
              <a:srgbClr val="FFFFFF"/>
            </a:solidFill>
            <a:ln w="57150" cap="rnd">
              <a:solidFill>
                <a:srgbClr val="11858E"/>
              </a:solidFill>
              <a:prstDash val="solid"/>
              <a:round/>
            </a:ln>
          </p:spPr>
          <p:txBody>
            <a:bodyPr/>
            <a:lstStyle/>
            <a:p>
              <a:endParaRPr lang="en-US"/>
            </a:p>
          </p:txBody>
        </p:sp>
        <p:sp>
          <p:nvSpPr>
            <p:cNvPr id="20" name="TextBox 20"/>
            <p:cNvSpPr txBox="1"/>
            <p:nvPr/>
          </p:nvSpPr>
          <p:spPr>
            <a:xfrm>
              <a:off x="0" y="-28575"/>
              <a:ext cx="3175219" cy="1866480"/>
            </a:xfrm>
            <a:prstGeom prst="rect">
              <a:avLst/>
            </a:prstGeom>
          </p:spPr>
          <p:txBody>
            <a:bodyPr lIns="50800" tIns="50800" rIns="50800" bIns="50800" rtlCol="0" anchor="ctr"/>
            <a:lstStyle/>
            <a:p>
              <a:pPr algn="ctr">
                <a:lnSpc>
                  <a:spcPts val="1960"/>
                </a:lnSpc>
              </a:pPr>
              <a:endParaRPr/>
            </a:p>
          </p:txBody>
        </p:sp>
      </p:grpSp>
      <p:sp>
        <p:nvSpPr>
          <p:cNvPr id="21" name="TextBox 21"/>
          <p:cNvSpPr txBox="1"/>
          <p:nvPr/>
        </p:nvSpPr>
        <p:spPr>
          <a:xfrm>
            <a:off x="1247551" y="3899033"/>
            <a:ext cx="8632407" cy="4600575"/>
          </a:xfrm>
          <a:prstGeom prst="rect">
            <a:avLst/>
          </a:prstGeom>
        </p:spPr>
        <p:txBody>
          <a:bodyPr lIns="0" tIns="0" rIns="0" bIns="0" rtlCol="0" anchor="t">
            <a:spAutoFit/>
          </a:bodyPr>
          <a:lstStyle/>
          <a:p>
            <a:pPr algn="l">
              <a:lnSpc>
                <a:spcPts val="2324"/>
              </a:lnSpc>
            </a:pPr>
            <a:r>
              <a:rPr lang="en-US" sz="2499" b="1" i="1" spc="-62">
                <a:solidFill>
                  <a:srgbClr val="FFFFFE"/>
                </a:solidFill>
                <a:latin typeface="Aileron Bold Italics"/>
                <a:ea typeface="Aileron Bold Italics"/>
                <a:cs typeface="Aileron Bold Italics"/>
                <a:sym typeface="Aileron Bold Italics"/>
              </a:rPr>
              <a:t>(i) verifying with the appropriate state authorities whether </a:t>
            </a:r>
          </a:p>
          <a:p>
            <a:pPr algn="l">
              <a:lnSpc>
                <a:spcPts val="2324"/>
              </a:lnSpc>
            </a:pPr>
            <a:r>
              <a:rPr lang="en-US" sz="2499" b="1" i="1" spc="-62">
                <a:solidFill>
                  <a:srgbClr val="FFFFFE"/>
                </a:solidFill>
                <a:latin typeface="Aileron Bold Italics"/>
                <a:ea typeface="Aileron Bold Italics"/>
                <a:cs typeface="Aileron Bold Italics"/>
                <a:sym typeface="Aileron Bold Italics"/>
              </a:rPr>
              <a:t>the business is </a:t>
            </a:r>
            <a:r>
              <a:rPr lang="en-US" sz="2499" b="1" i="1" u="sng" spc="-62">
                <a:solidFill>
                  <a:srgbClr val="FFFFFE"/>
                </a:solidFill>
                <a:latin typeface="Aileron Bold Italics"/>
                <a:ea typeface="Aileron Bold Italics"/>
                <a:cs typeface="Aileron Bold Italics"/>
                <a:sym typeface="Aileron Bold Italics"/>
              </a:rPr>
              <a:t>duly licensed and registered;</a:t>
            </a:r>
            <a:r>
              <a:rPr lang="en-US" sz="2499" b="1" i="1" spc="-62">
                <a:solidFill>
                  <a:srgbClr val="FFFFFE"/>
                </a:solidFill>
                <a:latin typeface="Aileron Bold Italics"/>
                <a:ea typeface="Aileron Bold Italics"/>
                <a:cs typeface="Aileron Bold Italics"/>
                <a:sym typeface="Aileron Bold Italics"/>
              </a:rPr>
              <a:t> </a:t>
            </a:r>
          </a:p>
          <a:p>
            <a:pPr algn="l">
              <a:lnSpc>
                <a:spcPts val="2324"/>
              </a:lnSpc>
            </a:pPr>
            <a:endParaRPr lang="en-US" sz="2499" b="1" i="1" spc="-62">
              <a:solidFill>
                <a:srgbClr val="FFFFFE"/>
              </a:solidFill>
              <a:latin typeface="Aileron Bold Italics"/>
              <a:ea typeface="Aileron Bold Italics"/>
              <a:cs typeface="Aileron Bold Italics"/>
              <a:sym typeface="Aileron Bold Italics"/>
            </a:endParaRPr>
          </a:p>
          <a:p>
            <a:pPr algn="l">
              <a:lnSpc>
                <a:spcPts val="2324"/>
              </a:lnSpc>
            </a:pPr>
            <a:r>
              <a:rPr lang="en-US" sz="2499" i="1" spc="-62">
                <a:solidFill>
                  <a:srgbClr val="FFFFFE"/>
                </a:solidFill>
                <a:latin typeface="Aileron Italics"/>
                <a:ea typeface="Aileron Italics"/>
                <a:cs typeface="Aileron Italics"/>
                <a:sym typeface="Aileron Italics"/>
              </a:rPr>
              <a:t>(iii) requesting from state licensing and </a:t>
            </a:r>
            <a:r>
              <a:rPr lang="en-US" sz="2499" b="1" i="1" spc="-62">
                <a:solidFill>
                  <a:srgbClr val="FFFFFE"/>
                </a:solidFill>
                <a:latin typeface="Aileron Bold Italics"/>
                <a:ea typeface="Aileron Bold Italics"/>
                <a:cs typeface="Aileron Bold Italics"/>
                <a:sym typeface="Aileron Bold Italics"/>
              </a:rPr>
              <a:t>enforcement </a:t>
            </a:r>
          </a:p>
          <a:p>
            <a:pPr algn="l">
              <a:lnSpc>
                <a:spcPts val="2324"/>
              </a:lnSpc>
            </a:pPr>
            <a:r>
              <a:rPr lang="en-US" sz="2499" b="1" i="1" spc="-62">
                <a:solidFill>
                  <a:srgbClr val="FFFFFE"/>
                </a:solidFill>
                <a:latin typeface="Aileron Bold Italics"/>
                <a:ea typeface="Aileron Bold Italics"/>
                <a:cs typeface="Aileron Bold Italics"/>
                <a:sym typeface="Aileron Bold Italics"/>
              </a:rPr>
              <a:t>authorities </a:t>
            </a:r>
            <a:r>
              <a:rPr lang="en-US" sz="2499" i="1" spc="-62">
                <a:solidFill>
                  <a:srgbClr val="FFFFFE"/>
                </a:solidFill>
                <a:latin typeface="Aileron Italics"/>
                <a:ea typeface="Aileron Italics"/>
                <a:cs typeface="Aileron Italics"/>
                <a:sym typeface="Aileron Italics"/>
              </a:rPr>
              <a:t>available information about the business </a:t>
            </a:r>
          </a:p>
          <a:p>
            <a:pPr algn="l">
              <a:lnSpc>
                <a:spcPts val="2324"/>
              </a:lnSpc>
            </a:pPr>
            <a:r>
              <a:rPr lang="en-US" sz="2499" i="1" spc="-62">
                <a:solidFill>
                  <a:srgbClr val="FFFFFE"/>
                </a:solidFill>
                <a:latin typeface="Aileron Italics"/>
                <a:ea typeface="Aileron Italics"/>
                <a:cs typeface="Aileron Italics"/>
                <a:sym typeface="Aileron Italics"/>
              </a:rPr>
              <a:t>and related parties; </a:t>
            </a:r>
          </a:p>
          <a:p>
            <a:pPr algn="l">
              <a:lnSpc>
                <a:spcPts val="2324"/>
              </a:lnSpc>
            </a:pPr>
            <a:endParaRPr lang="en-US" sz="2499" i="1" spc="-62">
              <a:solidFill>
                <a:srgbClr val="FFFFFE"/>
              </a:solidFill>
              <a:latin typeface="Aileron Italics"/>
              <a:ea typeface="Aileron Italics"/>
              <a:cs typeface="Aileron Italics"/>
              <a:sym typeface="Aileron Italics"/>
            </a:endParaRPr>
          </a:p>
          <a:p>
            <a:pPr algn="l">
              <a:lnSpc>
                <a:spcPts val="2324"/>
              </a:lnSpc>
            </a:pPr>
            <a:r>
              <a:rPr lang="en-US" sz="2499" i="1" spc="-62">
                <a:solidFill>
                  <a:srgbClr val="FFFFFE"/>
                </a:solidFill>
                <a:latin typeface="Aileron Italics"/>
                <a:ea typeface="Aileron Italics"/>
                <a:cs typeface="Aileron Italics"/>
                <a:sym typeface="Aileron Italics"/>
              </a:rPr>
              <a:t>(iv) developing an understanding of the normal and </a:t>
            </a:r>
          </a:p>
          <a:p>
            <a:pPr algn="l">
              <a:lnSpc>
                <a:spcPts val="2324"/>
              </a:lnSpc>
            </a:pPr>
            <a:r>
              <a:rPr lang="en-US" sz="2499" i="1" spc="-62">
                <a:solidFill>
                  <a:srgbClr val="FFFFFE"/>
                </a:solidFill>
                <a:latin typeface="Aileron Italics"/>
                <a:ea typeface="Aileron Italics"/>
                <a:cs typeface="Aileron Italics"/>
                <a:sym typeface="Aileron Italics"/>
              </a:rPr>
              <a:t>expected activity for the business, including the  types </a:t>
            </a:r>
          </a:p>
          <a:p>
            <a:pPr algn="l">
              <a:lnSpc>
                <a:spcPts val="2324"/>
              </a:lnSpc>
            </a:pPr>
            <a:r>
              <a:rPr lang="en-US" sz="2499" i="1" spc="-62">
                <a:solidFill>
                  <a:srgbClr val="FFFFFE"/>
                </a:solidFill>
                <a:latin typeface="Aileron Italics"/>
                <a:ea typeface="Aileron Italics"/>
                <a:cs typeface="Aileron Italics"/>
                <a:sym typeface="Aileron Italics"/>
              </a:rPr>
              <a:t>of products to be  sold and t</a:t>
            </a:r>
            <a:r>
              <a:rPr lang="en-US" sz="2499" b="1" i="1" spc="-62">
                <a:solidFill>
                  <a:srgbClr val="FFFFFE"/>
                </a:solidFill>
                <a:latin typeface="Aileron Bold Italics"/>
                <a:ea typeface="Aileron Bold Italics"/>
                <a:cs typeface="Aileron Bold Italics"/>
                <a:sym typeface="Aileron Bold Italics"/>
              </a:rPr>
              <a:t>he type of  customers to </a:t>
            </a:r>
          </a:p>
          <a:p>
            <a:pPr algn="l">
              <a:lnSpc>
                <a:spcPts val="2324"/>
              </a:lnSpc>
            </a:pPr>
            <a:r>
              <a:rPr lang="en-US" sz="2499" b="1" i="1" spc="-62">
                <a:solidFill>
                  <a:srgbClr val="FFFFFE"/>
                </a:solidFill>
                <a:latin typeface="Aileron Bold Italics"/>
                <a:ea typeface="Aileron Bold Italics"/>
                <a:cs typeface="Aileron Bold Italics"/>
                <a:sym typeface="Aileron Bold Italics"/>
              </a:rPr>
              <a:t>be served (</a:t>
            </a:r>
            <a:r>
              <a:rPr lang="en-US" sz="2499" b="1" i="1" u="sng" spc="-62">
                <a:solidFill>
                  <a:srgbClr val="FFFFFE"/>
                </a:solidFill>
                <a:latin typeface="Aileron Bold Italics"/>
                <a:ea typeface="Aileron Bold Italics"/>
                <a:cs typeface="Aileron Bold Italics"/>
                <a:sym typeface="Aileron Bold Italics"/>
              </a:rPr>
              <a:t>e.g., medical vs  recreational customers);</a:t>
            </a:r>
          </a:p>
          <a:p>
            <a:pPr algn="l">
              <a:lnSpc>
                <a:spcPts val="2324"/>
              </a:lnSpc>
            </a:pPr>
            <a:endParaRPr lang="en-US" sz="2499" b="1" i="1" u="sng" spc="-62">
              <a:solidFill>
                <a:srgbClr val="FFFFFE"/>
              </a:solidFill>
              <a:latin typeface="Aileron Bold Italics"/>
              <a:ea typeface="Aileron Bold Italics"/>
              <a:cs typeface="Aileron Bold Italics"/>
              <a:sym typeface="Aileron Bold Italics"/>
            </a:endParaRPr>
          </a:p>
          <a:p>
            <a:pPr algn="l">
              <a:lnSpc>
                <a:spcPts val="2324"/>
              </a:lnSpc>
            </a:pPr>
            <a:r>
              <a:rPr lang="en-US" sz="2499" i="1" spc="-62">
                <a:solidFill>
                  <a:srgbClr val="FFFFFE"/>
                </a:solidFill>
                <a:latin typeface="Aileron Italics"/>
                <a:ea typeface="Aileron Italics"/>
                <a:cs typeface="Aileron Italics"/>
                <a:sym typeface="Aileron Italics"/>
              </a:rPr>
              <a:t>(vii) refreshing information obtained as part of customer </a:t>
            </a:r>
          </a:p>
          <a:p>
            <a:pPr algn="l">
              <a:lnSpc>
                <a:spcPts val="2324"/>
              </a:lnSpc>
            </a:pPr>
            <a:r>
              <a:rPr lang="en-US" sz="2499" i="1" spc="-62">
                <a:solidFill>
                  <a:srgbClr val="FFFFFE"/>
                </a:solidFill>
                <a:latin typeface="Aileron Italics"/>
                <a:ea typeface="Aileron Italics"/>
                <a:cs typeface="Aileron Italics"/>
                <a:sym typeface="Aileron Italics"/>
              </a:rPr>
              <a:t>due diligence on a periodic basis and </a:t>
            </a:r>
            <a:r>
              <a:rPr lang="en-US" sz="2499" b="1" i="1" spc="-62">
                <a:solidFill>
                  <a:srgbClr val="FFFFFE"/>
                </a:solidFill>
                <a:latin typeface="Aileron Bold Italics"/>
                <a:ea typeface="Aileron Bold Italics"/>
                <a:cs typeface="Aileron Bold Italics"/>
                <a:sym typeface="Aileron Bold Italics"/>
              </a:rPr>
              <a:t>commensurate </a:t>
            </a:r>
          </a:p>
          <a:p>
            <a:pPr algn="l">
              <a:lnSpc>
                <a:spcPts val="2324"/>
              </a:lnSpc>
            </a:pPr>
            <a:r>
              <a:rPr lang="en-US" sz="2499" b="1" i="1" spc="-62">
                <a:solidFill>
                  <a:srgbClr val="FFFFFE"/>
                </a:solidFill>
                <a:latin typeface="Aileron Bold Italics"/>
                <a:ea typeface="Aileron Bold Italics"/>
                <a:cs typeface="Aileron Bold Italics"/>
                <a:sym typeface="Aileron Bold Italics"/>
              </a:rPr>
              <a:t>with the risk or the trafficking of </a:t>
            </a:r>
            <a:r>
              <a:rPr lang="en-US" sz="2499" b="1" i="1" u="sng" spc="-62">
                <a:solidFill>
                  <a:srgbClr val="FFFFFE"/>
                </a:solidFill>
                <a:latin typeface="Aileron Bold Italics"/>
                <a:ea typeface="Aileron Bold Italics"/>
                <a:cs typeface="Aileron Bold Italics"/>
                <a:sym typeface="Aileron Bold Italics"/>
              </a:rPr>
              <a:t>other illegal drugs </a:t>
            </a:r>
          </a:p>
          <a:p>
            <a:pPr algn="l">
              <a:lnSpc>
                <a:spcPts val="2324"/>
              </a:lnSpc>
            </a:pPr>
            <a:r>
              <a:rPr lang="en-US" sz="2499" b="1" i="1" u="sng" spc="-62">
                <a:solidFill>
                  <a:srgbClr val="FFFFFE"/>
                </a:solidFill>
                <a:latin typeface="Aileron Bold Italics"/>
                <a:ea typeface="Aileron Bold Italics"/>
                <a:cs typeface="Aileron Bold Italics"/>
                <a:sym typeface="Aileron Bold Italics"/>
              </a:rPr>
              <a:t>or other illegal activity;</a:t>
            </a:r>
          </a:p>
        </p:txBody>
      </p:sp>
      <p:sp>
        <p:nvSpPr>
          <p:cNvPr id="22" name="TextBox 22"/>
          <p:cNvSpPr txBox="1"/>
          <p:nvPr/>
        </p:nvSpPr>
        <p:spPr>
          <a:xfrm>
            <a:off x="1348287" y="3298958"/>
            <a:ext cx="8220811" cy="504825"/>
          </a:xfrm>
          <a:prstGeom prst="rect">
            <a:avLst/>
          </a:prstGeom>
        </p:spPr>
        <p:txBody>
          <a:bodyPr lIns="0" tIns="0" rIns="0" bIns="0" rtlCol="0" anchor="t">
            <a:spAutoFit/>
          </a:bodyPr>
          <a:lstStyle/>
          <a:p>
            <a:pPr algn="ctr">
              <a:lnSpc>
                <a:spcPts val="4199"/>
              </a:lnSpc>
              <a:spcBef>
                <a:spcPct val="0"/>
              </a:spcBef>
            </a:pPr>
            <a:r>
              <a:rPr lang="en-US" sz="2999" b="1" spc="119">
                <a:solidFill>
                  <a:srgbClr val="FFFFFE"/>
                </a:solidFill>
                <a:latin typeface="Aileron Bold"/>
                <a:ea typeface="Aileron Bold"/>
                <a:cs typeface="Aileron Bold"/>
                <a:sym typeface="Aileron Bold"/>
              </a:rPr>
              <a:t>CUSTOMER DUE DILIGENCE</a:t>
            </a:r>
          </a:p>
        </p:txBody>
      </p:sp>
      <p:sp>
        <p:nvSpPr>
          <p:cNvPr id="23" name="TextBox 23"/>
          <p:cNvSpPr txBox="1"/>
          <p:nvPr/>
        </p:nvSpPr>
        <p:spPr>
          <a:xfrm>
            <a:off x="8937753" y="4431286"/>
            <a:ext cx="8220811" cy="504825"/>
          </a:xfrm>
          <a:prstGeom prst="rect">
            <a:avLst/>
          </a:prstGeom>
        </p:spPr>
        <p:txBody>
          <a:bodyPr lIns="0" tIns="0" rIns="0" bIns="0" rtlCol="0" anchor="t">
            <a:spAutoFit/>
          </a:bodyPr>
          <a:lstStyle/>
          <a:p>
            <a:pPr algn="ctr">
              <a:lnSpc>
                <a:spcPts val="4199"/>
              </a:lnSpc>
              <a:spcBef>
                <a:spcPct val="0"/>
              </a:spcBef>
            </a:pPr>
            <a:r>
              <a:rPr lang="en-US" sz="2999" b="1" spc="119">
                <a:solidFill>
                  <a:srgbClr val="11858E"/>
                </a:solidFill>
                <a:latin typeface="Aileron Bold"/>
                <a:ea typeface="Aileron Bold"/>
                <a:cs typeface="Aileron Bold"/>
                <a:sym typeface="Aileron Bold"/>
              </a:rPr>
              <a:t>RED FLAGS</a:t>
            </a:r>
          </a:p>
        </p:txBody>
      </p:sp>
      <p:sp>
        <p:nvSpPr>
          <p:cNvPr id="24" name="TextBox 24"/>
          <p:cNvSpPr txBox="1"/>
          <p:nvPr/>
        </p:nvSpPr>
        <p:spPr>
          <a:xfrm>
            <a:off x="8800600" y="4983736"/>
            <a:ext cx="8458700" cy="4273550"/>
          </a:xfrm>
          <a:prstGeom prst="rect">
            <a:avLst/>
          </a:prstGeom>
        </p:spPr>
        <p:txBody>
          <a:bodyPr lIns="0" tIns="0" rIns="0" bIns="0" rtlCol="0" anchor="t">
            <a:spAutoFit/>
          </a:bodyPr>
          <a:lstStyle/>
          <a:p>
            <a:pPr marL="539748" lvl="1" indent="-269874" algn="l">
              <a:lnSpc>
                <a:spcPts val="2499"/>
              </a:lnSpc>
              <a:buFont typeface="Arial"/>
              <a:buChar char="•"/>
            </a:pPr>
            <a:r>
              <a:rPr lang="en-US" sz="2499" i="1" spc="-62">
                <a:solidFill>
                  <a:srgbClr val="000000"/>
                </a:solidFill>
                <a:latin typeface="Aileron Italics"/>
                <a:ea typeface="Aileron Italics"/>
                <a:cs typeface="Aileron Italics"/>
                <a:sym typeface="Aileron Italics"/>
              </a:rPr>
              <a:t>A customer appears to be using a state-licensed marijuana-related business as a front or pretext to launder money derived from other criminal activity not permitted under state law. </a:t>
            </a:r>
          </a:p>
          <a:p>
            <a:pPr algn="l">
              <a:lnSpc>
                <a:spcPts val="1599"/>
              </a:lnSpc>
            </a:pPr>
            <a:endParaRPr lang="en-US" sz="2499" i="1" spc="-62">
              <a:solidFill>
                <a:srgbClr val="000000"/>
              </a:solidFill>
              <a:latin typeface="Aileron Italics"/>
              <a:ea typeface="Aileron Italics"/>
              <a:cs typeface="Aileron Italics"/>
              <a:sym typeface="Aileron Italics"/>
            </a:endParaRPr>
          </a:p>
          <a:p>
            <a:pPr marL="539748" lvl="1" indent="-269874" algn="l">
              <a:lnSpc>
                <a:spcPts val="2499"/>
              </a:lnSpc>
              <a:buFont typeface="Arial"/>
              <a:buChar char="•"/>
            </a:pPr>
            <a:r>
              <a:rPr lang="en-US" sz="2499" i="1" spc="-62">
                <a:solidFill>
                  <a:srgbClr val="000000"/>
                </a:solidFill>
                <a:latin typeface="Aileron Italics"/>
                <a:ea typeface="Aileron Italics"/>
                <a:cs typeface="Aileron Italics"/>
                <a:sym typeface="Aileron Italics"/>
              </a:rPr>
              <a:t>A customer seeks to conceal or disguise involvement in marijuana-related business activity. </a:t>
            </a:r>
          </a:p>
          <a:p>
            <a:pPr algn="l">
              <a:lnSpc>
                <a:spcPts val="1599"/>
              </a:lnSpc>
            </a:pPr>
            <a:endParaRPr lang="en-US" sz="2499" i="1" spc="-62">
              <a:solidFill>
                <a:srgbClr val="000000"/>
              </a:solidFill>
              <a:latin typeface="Aileron Italics"/>
              <a:ea typeface="Aileron Italics"/>
              <a:cs typeface="Aileron Italics"/>
              <a:sym typeface="Aileron Italics"/>
            </a:endParaRPr>
          </a:p>
          <a:p>
            <a:pPr marL="539748" lvl="1" indent="-269874" algn="l">
              <a:lnSpc>
                <a:spcPts val="2499"/>
              </a:lnSpc>
              <a:buFont typeface="Arial"/>
              <a:buChar char="•"/>
            </a:pPr>
            <a:r>
              <a:rPr lang="en-US" sz="2499" i="1" spc="-62">
                <a:solidFill>
                  <a:srgbClr val="000000"/>
                </a:solidFill>
                <a:latin typeface="Aileron Italics"/>
                <a:ea typeface="Aileron Italics"/>
                <a:cs typeface="Aileron Italics"/>
                <a:sym typeface="Aileron Italics"/>
              </a:rPr>
              <a:t>The business... are, or have been, subject to an enforcement action by the state or local authorities </a:t>
            </a:r>
          </a:p>
          <a:p>
            <a:pPr algn="l">
              <a:lnSpc>
                <a:spcPts val="1599"/>
              </a:lnSpc>
            </a:pPr>
            <a:endParaRPr lang="en-US" sz="2499" i="1" spc="-62">
              <a:solidFill>
                <a:srgbClr val="000000"/>
              </a:solidFill>
              <a:latin typeface="Aileron Italics"/>
              <a:ea typeface="Aileron Italics"/>
              <a:cs typeface="Aileron Italics"/>
              <a:sym typeface="Aileron Italics"/>
            </a:endParaRPr>
          </a:p>
          <a:p>
            <a:pPr marL="539748" lvl="1" indent="-269874" algn="l">
              <a:lnSpc>
                <a:spcPts val="2499"/>
              </a:lnSpc>
              <a:buFont typeface="Arial"/>
              <a:buChar char="•"/>
            </a:pPr>
            <a:r>
              <a:rPr lang="en-US" sz="2499" b="1" i="1" u="sng" spc="-62">
                <a:solidFill>
                  <a:srgbClr val="000000"/>
                </a:solidFill>
                <a:latin typeface="Aileron Bold Italics"/>
                <a:ea typeface="Aileron Bold Italics"/>
                <a:cs typeface="Aileron Bold Italics"/>
                <a:sym typeface="Aileron Bold Italics"/>
              </a:rPr>
              <a:t>A MRB engages in international or interstate activity</a:t>
            </a:r>
          </a:p>
          <a:p>
            <a:pPr algn="l">
              <a:lnSpc>
                <a:spcPts val="1599"/>
              </a:lnSpc>
            </a:pPr>
            <a:endParaRPr lang="en-US" sz="2499" b="1" i="1" u="sng" spc="-62">
              <a:solidFill>
                <a:srgbClr val="000000"/>
              </a:solidFill>
              <a:latin typeface="Aileron Bold Italics"/>
              <a:ea typeface="Aileron Bold Italics"/>
              <a:cs typeface="Aileron Bold Italics"/>
              <a:sym typeface="Aileron Bold Italics"/>
            </a:endParaRPr>
          </a:p>
          <a:p>
            <a:pPr marL="539748" lvl="1" indent="-269874" algn="l">
              <a:lnSpc>
                <a:spcPts val="2499"/>
              </a:lnSpc>
              <a:buFont typeface="Arial"/>
              <a:buChar char="•"/>
            </a:pPr>
            <a:r>
              <a:rPr lang="en-US" sz="2499" i="1" spc="-62">
                <a:solidFill>
                  <a:srgbClr val="000000"/>
                </a:solidFill>
                <a:latin typeface="Aileron Italics"/>
                <a:ea typeface="Aileron Italics"/>
                <a:cs typeface="Aileron Italics"/>
                <a:sym typeface="Aileron Italics"/>
              </a:rPr>
              <a:t>The owner(s) or manager(s) of a marijuana-related business reside outside the state in which the business is located.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17567"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5033"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pic>
        <p:nvPicPr>
          <p:cNvPr id="8" name="Picture 8"/>
          <p:cNvPicPr>
            <a:picLocks noChangeAspect="1"/>
          </p:cNvPicPr>
          <p:nvPr/>
        </p:nvPicPr>
        <p:blipFill>
          <a:blip r:embed="rId2"/>
          <a:stretch>
            <a:fillRect/>
          </a:stretch>
        </p:blipFill>
        <p:spPr>
          <a:xfrm>
            <a:off x="7392153" y="1833133"/>
            <a:ext cx="10759763" cy="8545912"/>
          </a:xfrm>
          <a:prstGeom prst="rect">
            <a:avLst/>
          </a:prstGeom>
        </p:spPr>
      </p:pic>
      <p:sp>
        <p:nvSpPr>
          <p:cNvPr id="9" name="TextBox 9"/>
          <p:cNvSpPr txBox="1"/>
          <p:nvPr/>
        </p:nvSpPr>
        <p:spPr>
          <a:xfrm>
            <a:off x="1028700" y="1322277"/>
            <a:ext cx="11989166" cy="1695450"/>
          </a:xfrm>
          <a:prstGeom prst="rect">
            <a:avLst/>
          </a:prstGeom>
        </p:spPr>
        <p:txBody>
          <a:bodyPr lIns="0" tIns="0" rIns="0" bIns="0" rtlCol="0" anchor="t">
            <a:spAutoFit/>
          </a:bodyPr>
          <a:lstStyle/>
          <a:p>
            <a:pPr algn="l">
              <a:lnSpc>
                <a:spcPts val="6720"/>
              </a:lnSpc>
            </a:pPr>
            <a:r>
              <a:rPr lang="en-US" sz="5600" b="1">
                <a:solidFill>
                  <a:srgbClr val="000000"/>
                </a:solidFill>
                <a:latin typeface="Pragmatica Bold"/>
                <a:ea typeface="Pragmatica Bold"/>
                <a:cs typeface="Pragmatica Bold"/>
                <a:sym typeface="Pragmatica Bold"/>
              </a:rPr>
              <a:t>Marijuana-Related Suspicious Activity Reports (SARs)</a:t>
            </a:r>
          </a:p>
        </p:txBody>
      </p:sp>
      <p:grpSp>
        <p:nvGrpSpPr>
          <p:cNvPr id="10" name="Group 10"/>
          <p:cNvGrpSpPr/>
          <p:nvPr/>
        </p:nvGrpSpPr>
        <p:grpSpPr>
          <a:xfrm>
            <a:off x="13291568" y="3655810"/>
            <a:ext cx="1423422" cy="1423422"/>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grpSp>
        <p:nvGrpSpPr>
          <p:cNvPr id="12" name="Group 12"/>
          <p:cNvGrpSpPr/>
          <p:nvPr/>
        </p:nvGrpSpPr>
        <p:grpSpPr>
          <a:xfrm>
            <a:off x="1028700" y="3210055"/>
            <a:ext cx="6587273" cy="1553976"/>
            <a:chOff x="0" y="0"/>
            <a:chExt cx="8783030" cy="2071969"/>
          </a:xfrm>
        </p:grpSpPr>
        <p:grpSp>
          <p:nvGrpSpPr>
            <p:cNvPr id="13" name="Group 13"/>
            <p:cNvGrpSpPr/>
            <p:nvPr/>
          </p:nvGrpSpPr>
          <p:grpSpPr>
            <a:xfrm>
              <a:off x="1210440" y="63491"/>
              <a:ext cx="1228184" cy="1228184"/>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txBody>
              <a:bodyPr/>
              <a:lstStyle/>
              <a:p>
                <a:endParaRPr lang="en-US"/>
              </a:p>
            </p:txBody>
          </p:sp>
        </p:grpSp>
        <p:sp>
          <p:nvSpPr>
            <p:cNvPr id="15" name="Freeform 15"/>
            <p:cNvSpPr/>
            <p:nvPr/>
          </p:nvSpPr>
          <p:spPr>
            <a:xfrm>
              <a:off x="0" y="0"/>
              <a:ext cx="1355166" cy="1355166"/>
            </a:xfrm>
            <a:custGeom>
              <a:avLst/>
              <a:gdLst/>
              <a:ahLst/>
              <a:cxnLst/>
              <a:rect l="l" t="t" r="r" b="b"/>
              <a:pathLst>
                <a:path w="1355166" h="1355166">
                  <a:moveTo>
                    <a:pt x="0" y="0"/>
                  </a:moveTo>
                  <a:lnTo>
                    <a:pt x="1355166" y="0"/>
                  </a:lnTo>
                  <a:lnTo>
                    <a:pt x="1355166" y="1355166"/>
                  </a:lnTo>
                  <a:lnTo>
                    <a:pt x="0" y="13551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extBox 16"/>
            <p:cNvSpPr txBox="1"/>
            <p:nvPr/>
          </p:nvSpPr>
          <p:spPr>
            <a:xfrm>
              <a:off x="1480314" y="15866"/>
              <a:ext cx="5738117" cy="613383"/>
            </a:xfrm>
            <a:prstGeom prst="rect">
              <a:avLst/>
            </a:prstGeom>
          </p:spPr>
          <p:txBody>
            <a:bodyPr lIns="0" tIns="0" rIns="0" bIns="0" rtlCol="0" anchor="t">
              <a:spAutoFit/>
            </a:bodyPr>
            <a:lstStyle/>
            <a:p>
              <a:pPr marL="0" lvl="0" indent="0" algn="l">
                <a:lnSpc>
                  <a:spcPts val="3912"/>
                </a:lnSpc>
                <a:spcBef>
                  <a:spcPct val="0"/>
                </a:spcBef>
              </a:pPr>
              <a:r>
                <a:rPr lang="en-US" sz="2794">
                  <a:solidFill>
                    <a:srgbClr val="000000"/>
                  </a:solidFill>
                  <a:latin typeface="Pragmatica"/>
                  <a:ea typeface="Pragmatica"/>
                  <a:cs typeface="Pragmatica"/>
                  <a:sym typeface="Pragmatica"/>
                </a:rPr>
                <a:t>MARIJUANA</a:t>
              </a:r>
              <a:r>
                <a:rPr lang="en-US" sz="2794" b="1">
                  <a:solidFill>
                    <a:srgbClr val="000000"/>
                  </a:solidFill>
                  <a:latin typeface="Pragmatica Bold"/>
                  <a:ea typeface="Pragmatica Bold"/>
                  <a:cs typeface="Pragmatica Bold"/>
                  <a:sym typeface="Pragmatica Bold"/>
                </a:rPr>
                <a:t> LIMITED</a:t>
              </a:r>
            </a:p>
          </p:txBody>
        </p:sp>
        <p:sp>
          <p:nvSpPr>
            <p:cNvPr id="17" name="TextBox 17"/>
            <p:cNvSpPr txBox="1"/>
            <p:nvPr/>
          </p:nvSpPr>
          <p:spPr>
            <a:xfrm>
              <a:off x="1480314" y="667349"/>
              <a:ext cx="7302716" cy="1404619"/>
            </a:xfrm>
            <a:prstGeom prst="rect">
              <a:avLst/>
            </a:prstGeom>
          </p:spPr>
          <p:txBody>
            <a:bodyPr lIns="0" tIns="0" rIns="0" bIns="0" rtlCol="0" anchor="t">
              <a:spAutoFit/>
            </a:bodyPr>
            <a:lstStyle/>
            <a:p>
              <a:pPr algn="just">
                <a:lnSpc>
                  <a:spcPts val="2099"/>
                </a:lnSpc>
              </a:pPr>
              <a:r>
                <a:rPr lang="en-US" sz="2099">
                  <a:solidFill>
                    <a:srgbClr val="000000"/>
                  </a:solidFill>
                  <a:latin typeface="Aileron"/>
                  <a:ea typeface="Aileron"/>
                  <a:cs typeface="Aileron"/>
                  <a:sym typeface="Aileron"/>
                </a:rPr>
                <a:t>Based on due diligence, institution reasonably believes that MRB does NOT implicate one of the Cole Memo priorities or violate state law.</a:t>
              </a:r>
            </a:p>
          </p:txBody>
        </p:sp>
      </p:grpSp>
      <p:grpSp>
        <p:nvGrpSpPr>
          <p:cNvPr id="18" name="Group 18"/>
          <p:cNvGrpSpPr/>
          <p:nvPr/>
        </p:nvGrpSpPr>
        <p:grpSpPr>
          <a:xfrm>
            <a:off x="1043491" y="5499744"/>
            <a:ext cx="6478620" cy="1506358"/>
            <a:chOff x="0" y="0"/>
            <a:chExt cx="8638160" cy="2008478"/>
          </a:xfrm>
        </p:grpSpPr>
        <p:sp>
          <p:nvSpPr>
            <p:cNvPr id="19" name="Freeform 19"/>
            <p:cNvSpPr/>
            <p:nvPr/>
          </p:nvSpPr>
          <p:spPr>
            <a:xfrm>
              <a:off x="0" y="0"/>
              <a:ext cx="1191197" cy="1177796"/>
            </a:xfrm>
            <a:custGeom>
              <a:avLst/>
              <a:gdLst/>
              <a:ahLst/>
              <a:cxnLst/>
              <a:rect l="l" t="t" r="r" b="b"/>
              <a:pathLst>
                <a:path w="1191197" h="1177796">
                  <a:moveTo>
                    <a:pt x="0" y="0"/>
                  </a:moveTo>
                  <a:lnTo>
                    <a:pt x="1191197" y="0"/>
                  </a:lnTo>
                  <a:lnTo>
                    <a:pt x="1191197" y="1177796"/>
                  </a:lnTo>
                  <a:lnTo>
                    <a:pt x="0" y="1177796"/>
                  </a:lnTo>
                  <a:lnTo>
                    <a:pt x="0" y="0"/>
                  </a:lnTo>
                  <a:close/>
                </a:path>
              </a:pathLst>
            </a:custGeom>
            <a:blipFill>
              <a:blip r:embed="rId4"/>
              <a:stretch>
                <a:fillRect/>
              </a:stretch>
            </a:blipFill>
          </p:spPr>
          <p:txBody>
            <a:bodyPr/>
            <a:lstStyle/>
            <a:p>
              <a:endParaRPr lang="en-US"/>
            </a:p>
          </p:txBody>
        </p:sp>
        <p:sp>
          <p:nvSpPr>
            <p:cNvPr id="20" name="TextBox 20"/>
            <p:cNvSpPr txBox="1"/>
            <p:nvPr/>
          </p:nvSpPr>
          <p:spPr>
            <a:xfrm>
              <a:off x="1335444" y="-47625"/>
              <a:ext cx="5738117" cy="613383"/>
            </a:xfrm>
            <a:prstGeom prst="rect">
              <a:avLst/>
            </a:prstGeom>
          </p:spPr>
          <p:txBody>
            <a:bodyPr lIns="0" tIns="0" rIns="0" bIns="0" rtlCol="0" anchor="t">
              <a:spAutoFit/>
            </a:bodyPr>
            <a:lstStyle/>
            <a:p>
              <a:pPr marL="0" lvl="0" indent="0" algn="l">
                <a:lnSpc>
                  <a:spcPts val="3912"/>
                </a:lnSpc>
                <a:spcBef>
                  <a:spcPct val="0"/>
                </a:spcBef>
              </a:pPr>
              <a:r>
                <a:rPr lang="en-US" sz="2794">
                  <a:solidFill>
                    <a:srgbClr val="000000"/>
                  </a:solidFill>
                  <a:latin typeface="Pragmatica"/>
                  <a:ea typeface="Pragmatica"/>
                  <a:cs typeface="Pragmatica"/>
                  <a:sym typeface="Pragmatica"/>
                </a:rPr>
                <a:t>MARIJUANA</a:t>
              </a:r>
              <a:r>
                <a:rPr lang="en-US" sz="2794" b="1">
                  <a:solidFill>
                    <a:srgbClr val="000000"/>
                  </a:solidFill>
                  <a:latin typeface="Pragmatica Bold"/>
                  <a:ea typeface="Pragmatica Bold"/>
                  <a:cs typeface="Pragmatica Bold"/>
                  <a:sym typeface="Pragmatica Bold"/>
                </a:rPr>
                <a:t> PRIORITY</a:t>
              </a:r>
            </a:p>
          </p:txBody>
        </p:sp>
        <p:sp>
          <p:nvSpPr>
            <p:cNvPr id="21" name="TextBox 21"/>
            <p:cNvSpPr txBox="1"/>
            <p:nvPr/>
          </p:nvSpPr>
          <p:spPr>
            <a:xfrm>
              <a:off x="1335444" y="603858"/>
              <a:ext cx="7302716" cy="1404619"/>
            </a:xfrm>
            <a:prstGeom prst="rect">
              <a:avLst/>
            </a:prstGeom>
          </p:spPr>
          <p:txBody>
            <a:bodyPr lIns="0" tIns="0" rIns="0" bIns="0" rtlCol="0" anchor="t">
              <a:spAutoFit/>
            </a:bodyPr>
            <a:lstStyle/>
            <a:p>
              <a:pPr algn="just">
                <a:lnSpc>
                  <a:spcPts val="2099"/>
                </a:lnSpc>
              </a:pPr>
              <a:r>
                <a:rPr lang="en-US" sz="2099">
                  <a:solidFill>
                    <a:srgbClr val="000000"/>
                  </a:solidFill>
                  <a:latin typeface="Aileron"/>
                  <a:ea typeface="Aileron"/>
                  <a:cs typeface="Aileron"/>
                  <a:sym typeface="Aileron"/>
                </a:rPr>
                <a:t>Based on due diligence, institution reasonably believes that MRB DOES implicate one of the Cole Memo priorities or violate state law.</a:t>
              </a:r>
            </a:p>
          </p:txBody>
        </p:sp>
      </p:grpSp>
      <p:grpSp>
        <p:nvGrpSpPr>
          <p:cNvPr id="22" name="Group 22"/>
          <p:cNvGrpSpPr/>
          <p:nvPr/>
        </p:nvGrpSpPr>
        <p:grpSpPr>
          <a:xfrm>
            <a:off x="795240" y="7551343"/>
            <a:ext cx="6726871" cy="1706957"/>
            <a:chOff x="0" y="0"/>
            <a:chExt cx="8969161" cy="2275942"/>
          </a:xfrm>
        </p:grpSpPr>
        <p:sp>
          <p:nvSpPr>
            <p:cNvPr id="23" name="Freeform 23"/>
            <p:cNvSpPr/>
            <p:nvPr/>
          </p:nvSpPr>
          <p:spPr>
            <a:xfrm>
              <a:off x="0" y="0"/>
              <a:ext cx="1666445" cy="1666445"/>
            </a:xfrm>
            <a:custGeom>
              <a:avLst/>
              <a:gdLst/>
              <a:ahLst/>
              <a:cxnLst/>
              <a:rect l="l" t="t" r="r" b="b"/>
              <a:pathLst>
                <a:path w="1666445" h="1666445">
                  <a:moveTo>
                    <a:pt x="0" y="0"/>
                  </a:moveTo>
                  <a:lnTo>
                    <a:pt x="1666445" y="0"/>
                  </a:lnTo>
                  <a:lnTo>
                    <a:pt x="1666445" y="1666445"/>
                  </a:lnTo>
                  <a:lnTo>
                    <a:pt x="0" y="16664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4" name="TextBox 24"/>
            <p:cNvSpPr txBox="1"/>
            <p:nvPr/>
          </p:nvSpPr>
          <p:spPr>
            <a:xfrm>
              <a:off x="1666445" y="219839"/>
              <a:ext cx="6503674" cy="613383"/>
            </a:xfrm>
            <a:prstGeom prst="rect">
              <a:avLst/>
            </a:prstGeom>
          </p:spPr>
          <p:txBody>
            <a:bodyPr lIns="0" tIns="0" rIns="0" bIns="0" rtlCol="0" anchor="t">
              <a:spAutoFit/>
            </a:bodyPr>
            <a:lstStyle/>
            <a:p>
              <a:pPr marL="0" lvl="0" indent="0" algn="l">
                <a:lnSpc>
                  <a:spcPts val="3912"/>
                </a:lnSpc>
                <a:spcBef>
                  <a:spcPct val="0"/>
                </a:spcBef>
              </a:pPr>
              <a:r>
                <a:rPr lang="en-US" sz="2794">
                  <a:solidFill>
                    <a:srgbClr val="000000"/>
                  </a:solidFill>
                  <a:latin typeface="Pragmatica"/>
                  <a:ea typeface="Pragmatica"/>
                  <a:cs typeface="Pragmatica"/>
                  <a:sym typeface="Pragmatica"/>
                </a:rPr>
                <a:t>MARIJUANA</a:t>
              </a:r>
              <a:r>
                <a:rPr lang="en-US" sz="2794" b="1">
                  <a:solidFill>
                    <a:srgbClr val="000000"/>
                  </a:solidFill>
                  <a:latin typeface="Pragmatica Bold"/>
                  <a:ea typeface="Pragmatica Bold"/>
                  <a:cs typeface="Pragmatica Bold"/>
                  <a:sym typeface="Pragmatica Bold"/>
                </a:rPr>
                <a:t> TERMINATION</a:t>
              </a:r>
            </a:p>
          </p:txBody>
        </p:sp>
        <p:sp>
          <p:nvSpPr>
            <p:cNvPr id="25" name="TextBox 25"/>
            <p:cNvSpPr txBox="1"/>
            <p:nvPr/>
          </p:nvSpPr>
          <p:spPr>
            <a:xfrm>
              <a:off x="1666445" y="871323"/>
              <a:ext cx="7302716" cy="1404619"/>
            </a:xfrm>
            <a:prstGeom prst="rect">
              <a:avLst/>
            </a:prstGeom>
          </p:spPr>
          <p:txBody>
            <a:bodyPr lIns="0" tIns="0" rIns="0" bIns="0" rtlCol="0" anchor="t">
              <a:spAutoFit/>
            </a:bodyPr>
            <a:lstStyle/>
            <a:p>
              <a:pPr algn="just">
                <a:lnSpc>
                  <a:spcPts val="2099"/>
                </a:lnSpc>
              </a:pPr>
              <a:r>
                <a:rPr lang="en-US" sz="2099">
                  <a:solidFill>
                    <a:srgbClr val="000000"/>
                  </a:solidFill>
                  <a:latin typeface="Aileron"/>
                  <a:ea typeface="Aileron"/>
                  <a:cs typeface="Aileron"/>
                  <a:sym typeface="Aileron"/>
                </a:rPr>
                <a:t>Based on due diligence, institution reasonably believes that MRB DOES implicate one of the Cole Memo priorities or violate state law.</a:t>
              </a:r>
            </a:p>
          </p:txBody>
        </p:sp>
      </p:grpSp>
      <p:sp>
        <p:nvSpPr>
          <p:cNvPr id="26" name="Freeform 26"/>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6"/>
            <a:stretch>
              <a:fillRect/>
            </a:stretch>
          </a:blipFill>
        </p:spPr>
        <p:txBody>
          <a:bodyPr/>
          <a:lstStyle/>
          <a:p>
            <a:endParaRPr lang="en-US"/>
          </a:p>
        </p:txBody>
      </p:sp>
      <p:sp>
        <p:nvSpPr>
          <p:cNvPr id="27" name="TextBox 27"/>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28" name="AutoShape 28"/>
          <p:cNvSpPr/>
          <p:nvPr/>
        </p:nvSpPr>
        <p:spPr>
          <a:xfrm>
            <a:off x="-323373" y="7278723"/>
            <a:ext cx="7939345" cy="0"/>
          </a:xfrm>
          <a:prstGeom prst="line">
            <a:avLst/>
          </a:prstGeom>
          <a:ln w="38100" cap="flat">
            <a:solidFill>
              <a:srgbClr val="11858E"/>
            </a:solidFill>
            <a:prstDash val="solid"/>
            <a:headEnd type="oval" w="lg" len="lg"/>
            <a:tailEnd type="oval" w="lg" len="lg"/>
          </a:ln>
        </p:spPr>
        <p:txBody>
          <a:bodyPr/>
          <a:lstStyle/>
          <a:p>
            <a:endParaRPr lang="en-US"/>
          </a:p>
        </p:txBody>
      </p:sp>
      <p:sp>
        <p:nvSpPr>
          <p:cNvPr id="29" name="AutoShape 29"/>
          <p:cNvSpPr/>
          <p:nvPr/>
        </p:nvSpPr>
        <p:spPr>
          <a:xfrm flipV="1">
            <a:off x="-956937" y="5079232"/>
            <a:ext cx="8572910" cy="0"/>
          </a:xfrm>
          <a:prstGeom prst="line">
            <a:avLst/>
          </a:prstGeom>
          <a:ln w="38100" cap="flat">
            <a:solidFill>
              <a:srgbClr val="000000"/>
            </a:solidFill>
            <a:prstDash val="solid"/>
            <a:headEnd type="oval" w="lg" len="lg"/>
            <a:tailEnd type="oval" w="lg" len="lg"/>
          </a:ln>
        </p:spPr>
        <p:txBody>
          <a:bodyPr/>
          <a:lstStyle/>
          <a:p>
            <a:endParaRPr lang="en-US"/>
          </a:p>
        </p:txBody>
      </p:sp>
      <p:grpSp>
        <p:nvGrpSpPr>
          <p:cNvPr id="30" name="Group 30"/>
          <p:cNvGrpSpPr/>
          <p:nvPr/>
        </p:nvGrpSpPr>
        <p:grpSpPr>
          <a:xfrm>
            <a:off x="7303260" y="4804867"/>
            <a:ext cx="437702" cy="437702"/>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32" name="TextBox 3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3" name="Group 33"/>
          <p:cNvGrpSpPr/>
          <p:nvPr/>
        </p:nvGrpSpPr>
        <p:grpSpPr>
          <a:xfrm>
            <a:off x="7303260" y="7059872"/>
            <a:ext cx="437702" cy="4377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35" name="TextBox 3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60725" y="-467670"/>
            <a:ext cx="7698575" cy="12050813"/>
            <a:chOff x="0" y="0"/>
            <a:chExt cx="2758996" cy="4318739"/>
          </a:xfrm>
        </p:grpSpPr>
        <p:sp>
          <p:nvSpPr>
            <p:cNvPr id="3" name="Freeform 3"/>
            <p:cNvSpPr/>
            <p:nvPr/>
          </p:nvSpPr>
          <p:spPr>
            <a:xfrm>
              <a:off x="0" y="0"/>
              <a:ext cx="2758996" cy="4318739"/>
            </a:xfrm>
            <a:custGeom>
              <a:avLst/>
              <a:gdLst/>
              <a:ahLst/>
              <a:cxnLst/>
              <a:rect l="l" t="t" r="r" b="b"/>
              <a:pathLst>
                <a:path w="2758996" h="4318739">
                  <a:moveTo>
                    <a:pt x="40225" y="0"/>
                  </a:moveTo>
                  <a:lnTo>
                    <a:pt x="2718770" y="0"/>
                  </a:lnTo>
                  <a:cubicBezTo>
                    <a:pt x="2729439" y="0"/>
                    <a:pt x="2739670" y="4238"/>
                    <a:pt x="2747214" y="11782"/>
                  </a:cubicBezTo>
                  <a:cubicBezTo>
                    <a:pt x="2754758" y="19325"/>
                    <a:pt x="2758996" y="29557"/>
                    <a:pt x="2758996" y="40225"/>
                  </a:cubicBezTo>
                  <a:lnTo>
                    <a:pt x="2758996" y="4278514"/>
                  </a:lnTo>
                  <a:cubicBezTo>
                    <a:pt x="2758996" y="4300730"/>
                    <a:pt x="2740986" y="4318739"/>
                    <a:pt x="2718770" y="4318739"/>
                  </a:cubicBezTo>
                  <a:lnTo>
                    <a:pt x="40225" y="4318739"/>
                  </a:lnTo>
                  <a:cubicBezTo>
                    <a:pt x="18009" y="4318739"/>
                    <a:pt x="0" y="4300730"/>
                    <a:pt x="0" y="4278514"/>
                  </a:cubicBezTo>
                  <a:lnTo>
                    <a:pt x="0" y="40225"/>
                  </a:lnTo>
                  <a:cubicBezTo>
                    <a:pt x="0" y="18009"/>
                    <a:pt x="18009" y="0"/>
                    <a:pt x="40225" y="0"/>
                  </a:cubicBezTo>
                  <a:close/>
                </a:path>
              </a:pathLst>
            </a:custGeom>
            <a:solidFill>
              <a:srgbClr val="102D7B"/>
            </a:solidFill>
            <a:ln w="57150" cap="rnd">
              <a:solidFill>
                <a:srgbClr val="11858E"/>
              </a:solidFill>
              <a:prstDash val="solid"/>
              <a:round/>
            </a:ln>
          </p:spPr>
          <p:txBody>
            <a:bodyPr/>
            <a:lstStyle/>
            <a:p>
              <a:endParaRPr lang="en-US"/>
            </a:p>
          </p:txBody>
        </p:sp>
        <p:sp>
          <p:nvSpPr>
            <p:cNvPr id="4" name="TextBox 4"/>
            <p:cNvSpPr txBox="1"/>
            <p:nvPr/>
          </p:nvSpPr>
          <p:spPr>
            <a:xfrm>
              <a:off x="0" y="-28575"/>
              <a:ext cx="2758996" cy="4347314"/>
            </a:xfrm>
            <a:prstGeom prst="rect">
              <a:avLst/>
            </a:prstGeom>
          </p:spPr>
          <p:txBody>
            <a:bodyPr lIns="50800" tIns="50800" rIns="50800" bIns="50800" rtlCol="0" anchor="ctr"/>
            <a:lstStyle/>
            <a:p>
              <a:pPr algn="ctr">
                <a:lnSpc>
                  <a:spcPts val="1960"/>
                </a:lnSpc>
              </a:pPr>
              <a:endParaRPr/>
            </a:p>
          </p:txBody>
        </p:sp>
      </p:grpSp>
      <p:sp>
        <p:nvSpPr>
          <p:cNvPr id="5" name="TextBox 5"/>
          <p:cNvSpPr txBox="1"/>
          <p:nvPr/>
        </p:nvSpPr>
        <p:spPr>
          <a:xfrm>
            <a:off x="1028700" y="3795334"/>
            <a:ext cx="6961752" cy="5302250"/>
          </a:xfrm>
          <a:prstGeom prst="rect">
            <a:avLst/>
          </a:prstGeom>
        </p:spPr>
        <p:txBody>
          <a:bodyPr lIns="0" tIns="0" rIns="0" bIns="0" rtlCol="0" anchor="t">
            <a:spAutoFit/>
          </a:bodyPr>
          <a:lstStyle/>
          <a:p>
            <a:pPr marL="626109" lvl="1" indent="-313054" algn="l">
              <a:lnSpc>
                <a:spcPts val="4059"/>
              </a:lnSpc>
              <a:buFont typeface="Arial"/>
              <a:buChar char="•"/>
            </a:pPr>
            <a:r>
              <a:rPr lang="en-US" sz="2899" b="1" spc="115">
                <a:solidFill>
                  <a:srgbClr val="000000"/>
                </a:solidFill>
                <a:latin typeface="Aileron Bold"/>
                <a:ea typeface="Aileron Bold"/>
                <a:cs typeface="Aileron Bold"/>
                <a:sym typeface="Aileron Bold"/>
              </a:rPr>
              <a:t>Geographic Footprint </a:t>
            </a:r>
          </a:p>
          <a:p>
            <a:pPr algn="l">
              <a:lnSpc>
                <a:spcPts val="1399"/>
              </a:lnSpc>
            </a:pPr>
            <a:endParaRPr lang="en-US" sz="2899" b="1" spc="115">
              <a:solidFill>
                <a:srgbClr val="000000"/>
              </a:solidFill>
              <a:latin typeface="Aileron Bold"/>
              <a:ea typeface="Aileron Bold"/>
              <a:cs typeface="Aileron Bold"/>
              <a:sym typeface="Aileron Bold"/>
            </a:endParaRPr>
          </a:p>
          <a:p>
            <a:pPr marL="626109" lvl="1" indent="-313054" algn="l">
              <a:lnSpc>
                <a:spcPts val="4059"/>
              </a:lnSpc>
              <a:buFont typeface="Arial"/>
              <a:buChar char="•"/>
            </a:pPr>
            <a:r>
              <a:rPr lang="en-US" sz="2899" b="1" spc="115">
                <a:solidFill>
                  <a:srgbClr val="000000"/>
                </a:solidFill>
                <a:latin typeface="Aileron Bold"/>
                <a:ea typeface="Aileron Bold"/>
                <a:cs typeface="Aileron Bold"/>
                <a:sym typeface="Aileron Bold"/>
              </a:rPr>
              <a:t>Number of Licenses </a:t>
            </a:r>
          </a:p>
          <a:p>
            <a:pPr algn="l">
              <a:lnSpc>
                <a:spcPts val="1399"/>
              </a:lnSpc>
            </a:pPr>
            <a:endParaRPr lang="en-US" sz="2899" b="1" spc="115">
              <a:solidFill>
                <a:srgbClr val="000000"/>
              </a:solidFill>
              <a:latin typeface="Aileron Bold"/>
              <a:ea typeface="Aileron Bold"/>
              <a:cs typeface="Aileron Bold"/>
              <a:sym typeface="Aileron Bold"/>
            </a:endParaRPr>
          </a:p>
          <a:p>
            <a:pPr marL="626109" lvl="1" indent="-313054" algn="l">
              <a:lnSpc>
                <a:spcPts val="4059"/>
              </a:lnSpc>
              <a:buFont typeface="Arial"/>
              <a:buChar char="•"/>
            </a:pPr>
            <a:r>
              <a:rPr lang="en-US" sz="2899" b="1" spc="115">
                <a:solidFill>
                  <a:srgbClr val="000000"/>
                </a:solidFill>
                <a:latin typeface="Aileron Bold"/>
                <a:ea typeface="Aileron Bold"/>
                <a:cs typeface="Aileron Bold"/>
                <a:sym typeface="Aileron Bold"/>
              </a:rPr>
              <a:t>Licensing Environment </a:t>
            </a:r>
          </a:p>
          <a:p>
            <a:pPr marL="1122678" lvl="2" indent="-374226" algn="l">
              <a:lnSpc>
                <a:spcPts val="3639"/>
              </a:lnSpc>
              <a:buFont typeface="Arial"/>
              <a:buChar char="⚬"/>
            </a:pPr>
            <a:r>
              <a:rPr lang="en-US" sz="2599" spc="103">
                <a:solidFill>
                  <a:srgbClr val="000000"/>
                </a:solidFill>
                <a:latin typeface="Aileron"/>
                <a:ea typeface="Aileron"/>
                <a:cs typeface="Aileron"/>
                <a:sym typeface="Aileron"/>
              </a:rPr>
              <a:t>Market type (medical, recreational) </a:t>
            </a:r>
          </a:p>
          <a:p>
            <a:pPr marL="1122678" lvl="2" indent="-374226" algn="l">
              <a:lnSpc>
                <a:spcPts val="3639"/>
              </a:lnSpc>
              <a:buFont typeface="Arial"/>
              <a:buChar char="⚬"/>
            </a:pPr>
            <a:r>
              <a:rPr lang="en-US" sz="2599" spc="103">
                <a:solidFill>
                  <a:srgbClr val="000000"/>
                </a:solidFill>
                <a:latin typeface="Aileron"/>
                <a:ea typeface="Aileron"/>
                <a:cs typeface="Aileron"/>
                <a:sym typeface="Aileron"/>
              </a:rPr>
              <a:t>License types </a:t>
            </a:r>
          </a:p>
          <a:p>
            <a:pPr marL="1122678" lvl="2" indent="-374226" algn="l">
              <a:lnSpc>
                <a:spcPts val="3639"/>
              </a:lnSpc>
              <a:buFont typeface="Arial"/>
              <a:buChar char="⚬"/>
            </a:pPr>
            <a:r>
              <a:rPr lang="en-US" sz="2599" spc="103">
                <a:solidFill>
                  <a:srgbClr val="000000"/>
                </a:solidFill>
                <a:latin typeface="Aileron"/>
                <a:ea typeface="Aileron"/>
                <a:cs typeface="Aileron"/>
                <a:sym typeface="Aileron"/>
              </a:rPr>
              <a:t>License statuses</a:t>
            </a:r>
          </a:p>
          <a:p>
            <a:pPr marL="1122678" lvl="2" indent="-374226" algn="l">
              <a:lnSpc>
                <a:spcPts val="3639"/>
              </a:lnSpc>
              <a:buFont typeface="Arial"/>
              <a:buChar char="⚬"/>
            </a:pPr>
            <a:r>
              <a:rPr lang="en-US" sz="2599" spc="103">
                <a:solidFill>
                  <a:srgbClr val="000000"/>
                </a:solidFill>
                <a:latin typeface="Aileron"/>
                <a:ea typeface="Aileron"/>
                <a:cs typeface="Aileron"/>
                <a:sym typeface="Aileron"/>
              </a:rPr>
              <a:t>Data availability </a:t>
            </a:r>
          </a:p>
          <a:p>
            <a:pPr algn="l">
              <a:lnSpc>
                <a:spcPts val="1399"/>
              </a:lnSpc>
            </a:pPr>
            <a:endParaRPr lang="en-US" sz="2599" spc="103">
              <a:solidFill>
                <a:srgbClr val="000000"/>
              </a:solidFill>
              <a:latin typeface="Aileron"/>
              <a:ea typeface="Aileron"/>
              <a:cs typeface="Aileron"/>
              <a:sym typeface="Aileron"/>
            </a:endParaRPr>
          </a:p>
          <a:p>
            <a:pPr marL="626109" lvl="1" indent="-313054" algn="l">
              <a:lnSpc>
                <a:spcPts val="4059"/>
              </a:lnSpc>
              <a:buFont typeface="Arial"/>
              <a:buChar char="•"/>
            </a:pPr>
            <a:r>
              <a:rPr lang="en-US" sz="2899" b="1" spc="115">
                <a:solidFill>
                  <a:srgbClr val="000000"/>
                </a:solidFill>
                <a:latin typeface="Aileron Bold"/>
                <a:ea typeface="Aileron Bold"/>
                <a:cs typeface="Aileron Bold"/>
                <a:sym typeface="Aileron Bold"/>
              </a:rPr>
              <a:t>Type of Business</a:t>
            </a:r>
          </a:p>
          <a:p>
            <a:pPr marL="1122681" lvl="2" indent="-374227" algn="l">
              <a:lnSpc>
                <a:spcPts val="3640"/>
              </a:lnSpc>
              <a:buFont typeface="Arial"/>
              <a:buChar char="⚬"/>
            </a:pPr>
            <a:r>
              <a:rPr lang="en-US" sz="2600" spc="104">
                <a:solidFill>
                  <a:srgbClr val="000000"/>
                </a:solidFill>
                <a:latin typeface="Aileron"/>
                <a:ea typeface="Aileron"/>
                <a:cs typeface="Aileron"/>
                <a:sym typeface="Aileron"/>
              </a:rPr>
              <a:t>Direct (Tier 1) vs. Indirect (Tier 2/3)</a:t>
            </a:r>
          </a:p>
          <a:p>
            <a:pPr marL="1122681" lvl="2" indent="-374227" algn="l">
              <a:lnSpc>
                <a:spcPts val="3640"/>
              </a:lnSpc>
              <a:buFont typeface="Arial"/>
              <a:buChar char="⚬"/>
            </a:pPr>
            <a:r>
              <a:rPr lang="en-US" sz="2600" spc="104">
                <a:solidFill>
                  <a:srgbClr val="000000"/>
                </a:solidFill>
                <a:latin typeface="Aileron"/>
                <a:ea typeface="Aileron"/>
                <a:cs typeface="Aileron"/>
                <a:sym typeface="Aileron"/>
              </a:rPr>
              <a:t>Marijuana vs. Hemp vs. HDCP</a:t>
            </a:r>
          </a:p>
        </p:txBody>
      </p:sp>
      <p:grpSp>
        <p:nvGrpSpPr>
          <p:cNvPr id="6" name="Group 6"/>
          <p:cNvGrpSpPr/>
          <p:nvPr/>
        </p:nvGrpSpPr>
        <p:grpSpPr>
          <a:xfrm>
            <a:off x="1701234" y="809849"/>
            <a:ext cx="437702" cy="4377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 name="Group 9"/>
          <p:cNvGrpSpPr/>
          <p:nvPr/>
        </p:nvGrpSpPr>
        <p:grpSpPr>
          <a:xfrm>
            <a:off x="1028700" y="809849"/>
            <a:ext cx="437702" cy="43770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1" name="TextBox 1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 name="Group 12"/>
          <p:cNvGrpSpPr/>
          <p:nvPr/>
        </p:nvGrpSpPr>
        <p:grpSpPr>
          <a:xfrm rot="-10800000">
            <a:off x="7990452" y="7228260"/>
            <a:ext cx="437702" cy="43770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5" name="AutoShape 15"/>
          <p:cNvSpPr/>
          <p:nvPr/>
        </p:nvSpPr>
        <p:spPr>
          <a:xfrm flipH="1">
            <a:off x="8209303" y="7665963"/>
            <a:ext cx="0" cy="7928005"/>
          </a:xfrm>
          <a:prstGeom prst="line">
            <a:avLst/>
          </a:prstGeom>
          <a:ln w="38100" cap="flat">
            <a:solidFill>
              <a:srgbClr val="102D7B"/>
            </a:solidFill>
            <a:prstDash val="solid"/>
            <a:headEnd type="none" w="sm" len="sm"/>
            <a:tailEnd type="none" w="sm" len="sm"/>
          </a:ln>
        </p:spPr>
        <p:txBody>
          <a:bodyPr/>
          <a:lstStyle/>
          <a:p>
            <a:endParaRPr lang="en-US"/>
          </a:p>
        </p:txBody>
      </p:sp>
      <p:sp>
        <p:nvSpPr>
          <p:cNvPr id="16" name="TextBox 16"/>
          <p:cNvSpPr txBox="1"/>
          <p:nvPr/>
        </p:nvSpPr>
        <p:spPr>
          <a:xfrm>
            <a:off x="1028700" y="1322277"/>
            <a:ext cx="8532025" cy="1695450"/>
          </a:xfrm>
          <a:prstGeom prst="rect">
            <a:avLst/>
          </a:prstGeom>
        </p:spPr>
        <p:txBody>
          <a:bodyPr lIns="0" tIns="0" rIns="0" bIns="0" rtlCol="0" anchor="t">
            <a:spAutoFit/>
          </a:bodyPr>
          <a:lstStyle/>
          <a:p>
            <a:pPr algn="l">
              <a:lnSpc>
                <a:spcPts val="6720"/>
              </a:lnSpc>
            </a:pPr>
            <a:r>
              <a:rPr lang="en-US" sz="5600" b="1">
                <a:solidFill>
                  <a:srgbClr val="000000"/>
                </a:solidFill>
                <a:latin typeface="Pragmatica Bold"/>
                <a:ea typeface="Pragmatica Bold"/>
                <a:cs typeface="Pragmatica Bold"/>
                <a:sym typeface="Pragmatica Bold"/>
              </a:rPr>
              <a:t>Key Considerations for Financial Institutions</a:t>
            </a:r>
          </a:p>
        </p:txBody>
      </p:sp>
      <p:sp>
        <p:nvSpPr>
          <p:cNvPr id="17" name="TextBox 17"/>
          <p:cNvSpPr txBox="1"/>
          <p:nvPr/>
        </p:nvSpPr>
        <p:spPr>
          <a:xfrm>
            <a:off x="1028700" y="3084402"/>
            <a:ext cx="8115300"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Client Selection &amp; Lifecycle Management</a:t>
            </a:r>
          </a:p>
        </p:txBody>
      </p:sp>
      <p:grpSp>
        <p:nvGrpSpPr>
          <p:cNvPr id="18" name="Group 18"/>
          <p:cNvGrpSpPr/>
          <p:nvPr/>
        </p:nvGrpSpPr>
        <p:grpSpPr>
          <a:xfrm>
            <a:off x="10052908" y="4121723"/>
            <a:ext cx="6714208" cy="4236721"/>
            <a:chOff x="0" y="0"/>
            <a:chExt cx="1768351" cy="1115844"/>
          </a:xfrm>
        </p:grpSpPr>
        <p:sp>
          <p:nvSpPr>
            <p:cNvPr id="19" name="Freeform 19"/>
            <p:cNvSpPr/>
            <p:nvPr/>
          </p:nvSpPr>
          <p:spPr>
            <a:xfrm>
              <a:off x="0" y="0"/>
              <a:ext cx="1768351" cy="1115844"/>
            </a:xfrm>
            <a:custGeom>
              <a:avLst/>
              <a:gdLst/>
              <a:ahLst/>
              <a:cxnLst/>
              <a:rect l="l" t="t" r="r" b="b"/>
              <a:pathLst>
                <a:path w="1768351" h="1115844">
                  <a:moveTo>
                    <a:pt x="29980" y="0"/>
                  </a:moveTo>
                  <a:lnTo>
                    <a:pt x="1738371" y="0"/>
                  </a:lnTo>
                  <a:cubicBezTo>
                    <a:pt x="1754929" y="0"/>
                    <a:pt x="1768351" y="13422"/>
                    <a:pt x="1768351" y="29980"/>
                  </a:cubicBezTo>
                  <a:lnTo>
                    <a:pt x="1768351" y="1085865"/>
                  </a:lnTo>
                  <a:cubicBezTo>
                    <a:pt x="1768351" y="1102422"/>
                    <a:pt x="1754929" y="1115844"/>
                    <a:pt x="1738371" y="1115844"/>
                  </a:cubicBezTo>
                  <a:lnTo>
                    <a:pt x="29980" y="1115844"/>
                  </a:lnTo>
                  <a:cubicBezTo>
                    <a:pt x="13422" y="1115844"/>
                    <a:pt x="0" y="1102422"/>
                    <a:pt x="0" y="1085865"/>
                  </a:cubicBezTo>
                  <a:lnTo>
                    <a:pt x="0" y="29980"/>
                  </a:lnTo>
                  <a:cubicBezTo>
                    <a:pt x="0" y="13422"/>
                    <a:pt x="13422" y="0"/>
                    <a:pt x="29980" y="0"/>
                  </a:cubicBezTo>
                  <a:close/>
                </a:path>
              </a:pathLst>
            </a:custGeom>
            <a:solidFill>
              <a:srgbClr val="FFFFFF"/>
            </a:solidFill>
            <a:ln w="38100" cap="rnd">
              <a:solidFill>
                <a:srgbClr val="11858E"/>
              </a:solidFill>
              <a:prstDash val="solid"/>
              <a:round/>
            </a:ln>
          </p:spPr>
          <p:txBody>
            <a:bodyPr/>
            <a:lstStyle/>
            <a:p>
              <a:endParaRPr lang="en-US"/>
            </a:p>
          </p:txBody>
        </p:sp>
        <p:sp>
          <p:nvSpPr>
            <p:cNvPr id="20" name="TextBox 20"/>
            <p:cNvSpPr txBox="1"/>
            <p:nvPr/>
          </p:nvSpPr>
          <p:spPr>
            <a:xfrm>
              <a:off x="0" y="38100"/>
              <a:ext cx="1768351" cy="1077744"/>
            </a:xfrm>
            <a:prstGeom prst="rect">
              <a:avLst/>
            </a:prstGeom>
          </p:spPr>
          <p:txBody>
            <a:bodyPr lIns="254000" tIns="254000" rIns="254000" bIns="254000" rtlCol="0" anchor="ctr"/>
            <a:lstStyle/>
            <a:p>
              <a:pPr algn="just">
                <a:lnSpc>
                  <a:spcPts val="2400"/>
                </a:lnSpc>
              </a:pPr>
              <a:r>
                <a:rPr lang="en-US" sz="2400" i="1">
                  <a:solidFill>
                    <a:srgbClr val="000000"/>
                  </a:solidFill>
                  <a:latin typeface="Aileron Italics"/>
                  <a:ea typeface="Aileron Italics"/>
                  <a:cs typeface="Aileron Italics"/>
                  <a:sym typeface="Aileron Italics"/>
                </a:rPr>
                <a:t>“In general, the decision to open, close, or refuse any particular account or relationship should be made by each financial institution based on a number of factors specific to that institution. These factors may include its particular business objectives, an evaluation of the risks associated with offering a particular product or service, and its capacity to manage those risks effectively.</a:t>
              </a:r>
            </a:p>
            <a:p>
              <a:pPr algn="just">
                <a:lnSpc>
                  <a:spcPts val="2400"/>
                </a:lnSpc>
              </a:pPr>
              <a:endParaRPr lang="en-US" sz="2400" i="1">
                <a:solidFill>
                  <a:srgbClr val="000000"/>
                </a:solidFill>
                <a:latin typeface="Aileron Italics"/>
                <a:ea typeface="Aileron Italics"/>
                <a:cs typeface="Aileron Italics"/>
                <a:sym typeface="Aileron Italics"/>
              </a:endParaRPr>
            </a:p>
            <a:p>
              <a:pPr algn="just">
                <a:lnSpc>
                  <a:spcPts val="2400"/>
                </a:lnSpc>
              </a:pPr>
              <a:r>
                <a:rPr lang="en-US" sz="2400" b="1" i="1">
                  <a:solidFill>
                    <a:srgbClr val="002367"/>
                  </a:solidFill>
                  <a:latin typeface="Aileron Bold Italics"/>
                  <a:ea typeface="Aileron Bold Italics"/>
                  <a:cs typeface="Aileron Bold Italics"/>
                  <a:sym typeface="Aileron Bold Italics"/>
                </a:rPr>
                <a:t>Thorough customer due diligence is a critical aspect of making this assessment.”</a:t>
              </a:r>
            </a:p>
          </p:txBody>
        </p:sp>
      </p:grpSp>
      <p:sp>
        <p:nvSpPr>
          <p:cNvPr id="21" name="Freeform 21">
            <a:hlinkClick r:id="rId2" tooltip="https://www.fincen.gov/system/files/guidance/FIN-2014-G001.pdf"/>
          </p:cNvPr>
          <p:cNvSpPr/>
          <p:nvPr/>
        </p:nvSpPr>
        <p:spPr>
          <a:xfrm>
            <a:off x="10052908" y="2447986"/>
            <a:ext cx="1905345" cy="1905345"/>
          </a:xfrm>
          <a:custGeom>
            <a:avLst/>
            <a:gdLst/>
            <a:ahLst/>
            <a:cxnLst/>
            <a:rect l="l" t="t" r="r" b="b"/>
            <a:pathLst>
              <a:path w="1905345" h="1905345">
                <a:moveTo>
                  <a:pt x="0" y="0"/>
                </a:moveTo>
                <a:lnTo>
                  <a:pt x="1905345" y="0"/>
                </a:lnTo>
                <a:lnTo>
                  <a:pt x="1905345" y="1905345"/>
                </a:lnTo>
                <a:lnTo>
                  <a:pt x="0" y="1905345"/>
                </a:lnTo>
                <a:lnTo>
                  <a:pt x="0" y="0"/>
                </a:lnTo>
                <a:close/>
              </a:path>
            </a:pathLst>
          </a:custGeom>
          <a:blipFill>
            <a:blip r:embed="rId3"/>
            <a:stretch>
              <a:fillRect/>
            </a:stretch>
          </a:blipFill>
        </p:spPr>
        <p:txBody>
          <a:bodyPr/>
          <a:lstStyle/>
          <a:p>
            <a:endParaRPr lang="en-US"/>
          </a:p>
        </p:txBody>
      </p:sp>
      <p:grpSp>
        <p:nvGrpSpPr>
          <p:cNvPr id="22" name="Group 22"/>
          <p:cNvGrpSpPr/>
          <p:nvPr/>
        </p:nvGrpSpPr>
        <p:grpSpPr>
          <a:xfrm>
            <a:off x="12072177" y="2692821"/>
            <a:ext cx="4694940" cy="1343965"/>
            <a:chOff x="0" y="0"/>
            <a:chExt cx="1578629" cy="451895"/>
          </a:xfrm>
        </p:grpSpPr>
        <p:sp>
          <p:nvSpPr>
            <p:cNvPr id="23" name="Freeform 23"/>
            <p:cNvSpPr/>
            <p:nvPr/>
          </p:nvSpPr>
          <p:spPr>
            <a:xfrm>
              <a:off x="0" y="0"/>
              <a:ext cx="1578629" cy="451895"/>
            </a:xfrm>
            <a:custGeom>
              <a:avLst/>
              <a:gdLst/>
              <a:ahLst/>
              <a:cxnLst/>
              <a:rect l="l" t="t" r="r" b="b"/>
              <a:pathLst>
                <a:path w="1578629" h="451895">
                  <a:moveTo>
                    <a:pt x="0" y="0"/>
                  </a:moveTo>
                  <a:lnTo>
                    <a:pt x="1578629" y="0"/>
                  </a:lnTo>
                  <a:lnTo>
                    <a:pt x="1578629" y="451895"/>
                  </a:lnTo>
                  <a:lnTo>
                    <a:pt x="0" y="451895"/>
                  </a:lnTo>
                  <a:close/>
                </a:path>
              </a:pathLst>
            </a:custGeom>
          </p:spPr>
          <p:txBody>
            <a:bodyPr/>
            <a:lstStyle/>
            <a:p>
              <a:endParaRPr lang="en-US"/>
            </a:p>
          </p:txBody>
        </p:sp>
        <p:sp>
          <p:nvSpPr>
            <p:cNvPr id="24" name="TextBox 24"/>
            <p:cNvSpPr txBox="1"/>
            <p:nvPr/>
          </p:nvSpPr>
          <p:spPr>
            <a:xfrm>
              <a:off x="0" y="47625"/>
              <a:ext cx="1578629" cy="404270"/>
            </a:xfrm>
            <a:prstGeom prst="rect">
              <a:avLst/>
            </a:prstGeom>
          </p:spPr>
          <p:txBody>
            <a:bodyPr lIns="0" tIns="0" rIns="0" bIns="0" rtlCol="0" anchor="b"/>
            <a:lstStyle/>
            <a:p>
              <a:pPr algn="l">
                <a:lnSpc>
                  <a:spcPts val="2300"/>
                </a:lnSpc>
              </a:pPr>
              <a:r>
                <a:rPr lang="en-US" sz="2300" b="1" spc="156">
                  <a:solidFill>
                    <a:srgbClr val="FFFFFF"/>
                  </a:solidFill>
                  <a:latin typeface="Pragmatica Bold"/>
                  <a:ea typeface="Pragmatica Bold"/>
                  <a:cs typeface="Pragmatica Bold"/>
                  <a:sym typeface="Pragmatica Bold"/>
                </a:rPr>
                <a:t>PROVIDING FINANCIAL SERVICES TO MARIJUANA-RELATED BUSINESSES</a:t>
              </a:r>
              <a:r>
                <a:rPr lang="en-US" sz="2300" spc="156">
                  <a:solidFill>
                    <a:srgbClr val="FFFFFF"/>
                  </a:solidFill>
                  <a:latin typeface="Pragmatica"/>
                  <a:ea typeface="Pragmatica"/>
                  <a:cs typeface="Pragmatica"/>
                  <a:sym typeface="Pragmatica"/>
                </a:rPr>
                <a:t> </a:t>
              </a:r>
            </a:p>
            <a:p>
              <a:pPr algn="l">
                <a:lnSpc>
                  <a:spcPts val="2300"/>
                </a:lnSpc>
              </a:pPr>
              <a:r>
                <a:rPr lang="en-US" sz="2300" spc="158">
                  <a:solidFill>
                    <a:srgbClr val="FFFFFF"/>
                  </a:solidFill>
                  <a:latin typeface="Pragmatica"/>
                  <a:ea typeface="Pragmatica"/>
                  <a:cs typeface="Pragmatica"/>
                  <a:sym typeface="Pragmatica"/>
                </a:rPr>
                <a:t>(FIN-2014-G001)</a:t>
              </a:r>
            </a:p>
          </p:txBody>
        </p:sp>
      </p:grpSp>
      <p:sp>
        <p:nvSpPr>
          <p:cNvPr id="25" name="Freeform 25"/>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4"/>
            <a:stretch>
              <a:fillRect/>
            </a:stretch>
          </a:blipFill>
        </p:spPr>
        <p:txBody>
          <a:bodyPr/>
          <a:lstStyle/>
          <a:p>
            <a:endParaRPr lang="en-US"/>
          </a:p>
        </p:txBody>
      </p:sp>
      <p:sp>
        <p:nvSpPr>
          <p:cNvPr id="26" name="TextBox 26"/>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FFFFFE"/>
                </a:solidFill>
                <a:latin typeface="Aileron"/>
                <a:ea typeface="Aileron"/>
                <a:cs typeface="Aileron"/>
                <a:sym typeface="Aileron"/>
              </a:rPr>
              <a:t>For informational purposes only. All rights reserved. © 2026 CRB Monitor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442532" y="2897610"/>
            <a:ext cx="15701330" cy="3134240"/>
            <a:chOff x="0" y="0"/>
            <a:chExt cx="5627002" cy="1123241"/>
          </a:xfrm>
        </p:grpSpPr>
        <p:sp>
          <p:nvSpPr>
            <p:cNvPr id="3" name="Freeform 3"/>
            <p:cNvSpPr/>
            <p:nvPr/>
          </p:nvSpPr>
          <p:spPr>
            <a:xfrm>
              <a:off x="0" y="0"/>
              <a:ext cx="5627002" cy="1123241"/>
            </a:xfrm>
            <a:custGeom>
              <a:avLst/>
              <a:gdLst/>
              <a:ahLst/>
              <a:cxnLst/>
              <a:rect l="l" t="t" r="r" b="b"/>
              <a:pathLst>
                <a:path w="5627002" h="1123241">
                  <a:moveTo>
                    <a:pt x="19723" y="0"/>
                  </a:moveTo>
                  <a:lnTo>
                    <a:pt x="5607279" y="0"/>
                  </a:lnTo>
                  <a:cubicBezTo>
                    <a:pt x="5618172" y="0"/>
                    <a:pt x="5627002" y="8830"/>
                    <a:pt x="5627002" y="19723"/>
                  </a:cubicBezTo>
                  <a:lnTo>
                    <a:pt x="5627002" y="1103518"/>
                  </a:lnTo>
                  <a:cubicBezTo>
                    <a:pt x="5627002" y="1108749"/>
                    <a:pt x="5624924" y="1113766"/>
                    <a:pt x="5621225" y="1117464"/>
                  </a:cubicBezTo>
                  <a:cubicBezTo>
                    <a:pt x="5617527" y="1121163"/>
                    <a:pt x="5612510" y="1123241"/>
                    <a:pt x="5607279" y="1123241"/>
                  </a:cubicBezTo>
                  <a:lnTo>
                    <a:pt x="19723" y="1123241"/>
                  </a:lnTo>
                  <a:cubicBezTo>
                    <a:pt x="8830" y="1123241"/>
                    <a:pt x="0" y="1114411"/>
                    <a:pt x="0" y="1103518"/>
                  </a:cubicBezTo>
                  <a:lnTo>
                    <a:pt x="0" y="19723"/>
                  </a:lnTo>
                  <a:cubicBezTo>
                    <a:pt x="0" y="8830"/>
                    <a:pt x="8830" y="0"/>
                    <a:pt x="19723" y="0"/>
                  </a:cubicBezTo>
                  <a:close/>
                </a:path>
              </a:pathLst>
            </a:custGeom>
            <a:solidFill>
              <a:srgbClr val="11858E"/>
            </a:solidFill>
            <a:ln w="57150" cap="rnd">
              <a:solidFill>
                <a:srgbClr val="000000"/>
              </a:solidFill>
              <a:prstDash val="solid"/>
              <a:round/>
            </a:ln>
          </p:spPr>
          <p:txBody>
            <a:bodyPr/>
            <a:lstStyle/>
            <a:p>
              <a:endParaRPr lang="en-US"/>
            </a:p>
          </p:txBody>
        </p:sp>
        <p:sp>
          <p:nvSpPr>
            <p:cNvPr id="4" name="TextBox 4"/>
            <p:cNvSpPr txBox="1"/>
            <p:nvPr/>
          </p:nvSpPr>
          <p:spPr>
            <a:xfrm>
              <a:off x="0" y="-28575"/>
              <a:ext cx="5627002" cy="1151816"/>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2150088" y="6922424"/>
            <a:ext cx="21808107" cy="2193769"/>
            <a:chOff x="0" y="0"/>
            <a:chExt cx="7815533" cy="786197"/>
          </a:xfrm>
        </p:grpSpPr>
        <p:sp>
          <p:nvSpPr>
            <p:cNvPr id="6" name="Freeform 6"/>
            <p:cNvSpPr/>
            <p:nvPr/>
          </p:nvSpPr>
          <p:spPr>
            <a:xfrm>
              <a:off x="0" y="0"/>
              <a:ext cx="7815533" cy="786197"/>
            </a:xfrm>
            <a:custGeom>
              <a:avLst/>
              <a:gdLst/>
              <a:ahLst/>
              <a:cxnLst/>
              <a:rect l="l" t="t" r="r" b="b"/>
              <a:pathLst>
                <a:path w="7815533" h="786197">
                  <a:moveTo>
                    <a:pt x="14200" y="0"/>
                  </a:moveTo>
                  <a:lnTo>
                    <a:pt x="7801333" y="0"/>
                  </a:lnTo>
                  <a:cubicBezTo>
                    <a:pt x="7805099" y="0"/>
                    <a:pt x="7808711" y="1496"/>
                    <a:pt x="7811374" y="4159"/>
                  </a:cubicBezTo>
                  <a:cubicBezTo>
                    <a:pt x="7814037" y="6822"/>
                    <a:pt x="7815533" y="10434"/>
                    <a:pt x="7815533" y="14200"/>
                  </a:cubicBezTo>
                  <a:lnTo>
                    <a:pt x="7815533" y="771997"/>
                  </a:lnTo>
                  <a:cubicBezTo>
                    <a:pt x="7815533" y="775763"/>
                    <a:pt x="7814037" y="779375"/>
                    <a:pt x="7811374" y="782038"/>
                  </a:cubicBezTo>
                  <a:cubicBezTo>
                    <a:pt x="7808711" y="784701"/>
                    <a:pt x="7805099" y="786197"/>
                    <a:pt x="7801333" y="786197"/>
                  </a:cubicBezTo>
                  <a:lnTo>
                    <a:pt x="14200" y="786197"/>
                  </a:lnTo>
                  <a:cubicBezTo>
                    <a:pt x="6358" y="786197"/>
                    <a:pt x="0" y="779840"/>
                    <a:pt x="0" y="771997"/>
                  </a:cubicBezTo>
                  <a:lnTo>
                    <a:pt x="0" y="14200"/>
                  </a:lnTo>
                  <a:cubicBezTo>
                    <a:pt x="0" y="6358"/>
                    <a:pt x="6358" y="0"/>
                    <a:pt x="14200" y="0"/>
                  </a:cubicBezTo>
                  <a:close/>
                </a:path>
              </a:pathLst>
            </a:custGeom>
            <a:solidFill>
              <a:srgbClr val="FFFFFF"/>
            </a:solidFill>
            <a:ln w="57150" cap="rnd">
              <a:solidFill>
                <a:srgbClr val="2D3880"/>
              </a:solidFill>
              <a:prstDash val="solid"/>
              <a:round/>
            </a:ln>
          </p:spPr>
          <p:txBody>
            <a:bodyPr/>
            <a:lstStyle/>
            <a:p>
              <a:endParaRPr lang="en-US"/>
            </a:p>
          </p:txBody>
        </p:sp>
        <p:sp>
          <p:nvSpPr>
            <p:cNvPr id="7" name="TextBox 7"/>
            <p:cNvSpPr txBox="1"/>
            <p:nvPr/>
          </p:nvSpPr>
          <p:spPr>
            <a:xfrm>
              <a:off x="0" y="-28575"/>
              <a:ext cx="7815533" cy="814772"/>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6821598" y="809849"/>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2367"/>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1" name="Group 11"/>
          <p:cNvGrpSpPr/>
          <p:nvPr/>
        </p:nvGrpSpPr>
        <p:grpSpPr>
          <a:xfrm>
            <a:off x="16149064" y="809849"/>
            <a:ext cx="437702" cy="43770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4" name="TextBox 14"/>
          <p:cNvSpPr txBox="1"/>
          <p:nvPr/>
        </p:nvSpPr>
        <p:spPr>
          <a:xfrm>
            <a:off x="1028700" y="1322277"/>
            <a:ext cx="8969305" cy="847725"/>
          </a:xfrm>
          <a:prstGeom prst="rect">
            <a:avLst/>
          </a:prstGeom>
        </p:spPr>
        <p:txBody>
          <a:bodyPr lIns="0" tIns="0" rIns="0" bIns="0" rtlCol="0" anchor="t">
            <a:spAutoFit/>
          </a:bodyPr>
          <a:lstStyle/>
          <a:p>
            <a:pPr algn="l">
              <a:lnSpc>
                <a:spcPts val="6720"/>
              </a:lnSpc>
            </a:pPr>
            <a:r>
              <a:rPr lang="en-US" sz="5600" b="1">
                <a:solidFill>
                  <a:srgbClr val="000000"/>
                </a:solidFill>
                <a:latin typeface="Pragmatica Bold"/>
                <a:ea typeface="Pragmatica Bold"/>
                <a:cs typeface="Pragmatica Bold"/>
                <a:sym typeface="Pragmatica Bold"/>
              </a:rPr>
              <a:t>Due Diligence for MRBs</a:t>
            </a:r>
          </a:p>
        </p:txBody>
      </p:sp>
      <p:grpSp>
        <p:nvGrpSpPr>
          <p:cNvPr id="15" name="Group 15"/>
          <p:cNvGrpSpPr/>
          <p:nvPr/>
        </p:nvGrpSpPr>
        <p:grpSpPr>
          <a:xfrm>
            <a:off x="10449113" y="1707432"/>
            <a:ext cx="437702" cy="43770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7" name="TextBox 1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8" name="AutoShape 18"/>
          <p:cNvSpPr/>
          <p:nvPr/>
        </p:nvSpPr>
        <p:spPr>
          <a:xfrm flipV="1">
            <a:off x="10667964" y="-6202851"/>
            <a:ext cx="0" cy="7928005"/>
          </a:xfrm>
          <a:prstGeom prst="line">
            <a:avLst/>
          </a:prstGeom>
          <a:ln w="38100" cap="flat">
            <a:solidFill>
              <a:srgbClr val="11858E"/>
            </a:solidFill>
            <a:prstDash val="solid"/>
            <a:headEnd type="none" w="sm" len="sm"/>
            <a:tailEnd type="none" w="sm" len="sm"/>
          </a:ln>
        </p:spPr>
        <p:txBody>
          <a:bodyPr/>
          <a:lstStyle/>
          <a:p>
            <a:endParaRPr lang="en-US"/>
          </a:p>
        </p:txBody>
      </p:sp>
      <p:sp>
        <p:nvSpPr>
          <p:cNvPr id="19" name="TextBox 19"/>
          <p:cNvSpPr txBox="1"/>
          <p:nvPr/>
        </p:nvSpPr>
        <p:spPr>
          <a:xfrm>
            <a:off x="9526327" y="3019384"/>
            <a:ext cx="7973753" cy="537845"/>
          </a:xfrm>
          <a:prstGeom prst="rect">
            <a:avLst/>
          </a:prstGeom>
        </p:spPr>
        <p:txBody>
          <a:bodyPr lIns="0" tIns="0" rIns="0" bIns="0" rtlCol="0" anchor="t">
            <a:spAutoFit/>
          </a:bodyPr>
          <a:lstStyle/>
          <a:p>
            <a:pPr algn="ctr">
              <a:lnSpc>
                <a:spcPts val="4479"/>
              </a:lnSpc>
            </a:pPr>
            <a:r>
              <a:rPr lang="en-US" sz="3199" b="1" spc="159">
                <a:solidFill>
                  <a:srgbClr val="FFFFFE"/>
                </a:solidFill>
                <a:latin typeface="Aileron Bold"/>
                <a:ea typeface="Aileron Bold"/>
                <a:cs typeface="Aileron Bold"/>
                <a:sym typeface="Aileron Bold"/>
              </a:rPr>
              <a:t>Common Onboarding Documentation</a:t>
            </a:r>
          </a:p>
        </p:txBody>
      </p:sp>
      <p:sp>
        <p:nvSpPr>
          <p:cNvPr id="20" name="Freeform 20"/>
          <p:cNvSpPr/>
          <p:nvPr/>
        </p:nvSpPr>
        <p:spPr>
          <a:xfrm>
            <a:off x="1253408" y="3206366"/>
            <a:ext cx="436515" cy="380859"/>
          </a:xfrm>
          <a:custGeom>
            <a:avLst/>
            <a:gdLst/>
            <a:ahLst/>
            <a:cxnLst/>
            <a:rect l="l" t="t" r="r" b="b"/>
            <a:pathLst>
              <a:path w="436515" h="380859">
                <a:moveTo>
                  <a:pt x="0" y="0"/>
                </a:moveTo>
                <a:lnTo>
                  <a:pt x="436515" y="0"/>
                </a:lnTo>
                <a:lnTo>
                  <a:pt x="436515" y="380860"/>
                </a:lnTo>
                <a:lnTo>
                  <a:pt x="0" y="3808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1" name="Freeform 21"/>
          <p:cNvSpPr/>
          <p:nvPr/>
        </p:nvSpPr>
        <p:spPr>
          <a:xfrm>
            <a:off x="1254148" y="3711051"/>
            <a:ext cx="435775" cy="380214"/>
          </a:xfrm>
          <a:custGeom>
            <a:avLst/>
            <a:gdLst/>
            <a:ahLst/>
            <a:cxnLst/>
            <a:rect l="l" t="t" r="r" b="b"/>
            <a:pathLst>
              <a:path w="435775" h="380214">
                <a:moveTo>
                  <a:pt x="0" y="0"/>
                </a:moveTo>
                <a:lnTo>
                  <a:pt x="435775" y="0"/>
                </a:lnTo>
                <a:lnTo>
                  <a:pt x="435775" y="380213"/>
                </a:lnTo>
                <a:lnTo>
                  <a:pt x="0" y="3802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2" name="Freeform 22"/>
          <p:cNvSpPr/>
          <p:nvPr/>
        </p:nvSpPr>
        <p:spPr>
          <a:xfrm>
            <a:off x="1254148" y="5893743"/>
            <a:ext cx="435775" cy="380214"/>
          </a:xfrm>
          <a:custGeom>
            <a:avLst/>
            <a:gdLst/>
            <a:ahLst/>
            <a:cxnLst/>
            <a:rect l="l" t="t" r="r" b="b"/>
            <a:pathLst>
              <a:path w="435775" h="380214">
                <a:moveTo>
                  <a:pt x="0" y="0"/>
                </a:moveTo>
                <a:lnTo>
                  <a:pt x="435775" y="0"/>
                </a:lnTo>
                <a:lnTo>
                  <a:pt x="435775" y="380213"/>
                </a:lnTo>
                <a:lnTo>
                  <a:pt x="0" y="3802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3" name="Freeform 23"/>
          <p:cNvSpPr/>
          <p:nvPr/>
        </p:nvSpPr>
        <p:spPr>
          <a:xfrm>
            <a:off x="1254148" y="4218609"/>
            <a:ext cx="435775" cy="380214"/>
          </a:xfrm>
          <a:custGeom>
            <a:avLst/>
            <a:gdLst/>
            <a:ahLst/>
            <a:cxnLst/>
            <a:rect l="l" t="t" r="r" b="b"/>
            <a:pathLst>
              <a:path w="435775" h="380214">
                <a:moveTo>
                  <a:pt x="0" y="0"/>
                </a:moveTo>
                <a:lnTo>
                  <a:pt x="435775" y="0"/>
                </a:lnTo>
                <a:lnTo>
                  <a:pt x="435775" y="380214"/>
                </a:lnTo>
                <a:lnTo>
                  <a:pt x="0" y="3802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4" name="Freeform 24"/>
          <p:cNvSpPr/>
          <p:nvPr/>
        </p:nvSpPr>
        <p:spPr>
          <a:xfrm>
            <a:off x="1254148" y="4722648"/>
            <a:ext cx="435775" cy="380214"/>
          </a:xfrm>
          <a:custGeom>
            <a:avLst/>
            <a:gdLst/>
            <a:ahLst/>
            <a:cxnLst/>
            <a:rect l="l" t="t" r="r" b="b"/>
            <a:pathLst>
              <a:path w="435775" h="380214">
                <a:moveTo>
                  <a:pt x="0" y="0"/>
                </a:moveTo>
                <a:lnTo>
                  <a:pt x="435775" y="0"/>
                </a:lnTo>
                <a:lnTo>
                  <a:pt x="435775" y="380214"/>
                </a:lnTo>
                <a:lnTo>
                  <a:pt x="0" y="3802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5" name="Freeform 25"/>
          <p:cNvSpPr/>
          <p:nvPr/>
        </p:nvSpPr>
        <p:spPr>
          <a:xfrm>
            <a:off x="1253408" y="5312412"/>
            <a:ext cx="435775" cy="380214"/>
          </a:xfrm>
          <a:custGeom>
            <a:avLst/>
            <a:gdLst/>
            <a:ahLst/>
            <a:cxnLst/>
            <a:rect l="l" t="t" r="r" b="b"/>
            <a:pathLst>
              <a:path w="435775" h="380214">
                <a:moveTo>
                  <a:pt x="0" y="0"/>
                </a:moveTo>
                <a:lnTo>
                  <a:pt x="435775" y="0"/>
                </a:lnTo>
                <a:lnTo>
                  <a:pt x="435775" y="380214"/>
                </a:lnTo>
                <a:lnTo>
                  <a:pt x="0" y="3802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6" name="TextBox 26"/>
          <p:cNvSpPr txBox="1"/>
          <p:nvPr/>
        </p:nvSpPr>
        <p:spPr>
          <a:xfrm>
            <a:off x="1689923" y="3161186"/>
            <a:ext cx="6778293" cy="3112770"/>
          </a:xfrm>
          <a:prstGeom prst="rect">
            <a:avLst/>
          </a:prstGeom>
        </p:spPr>
        <p:txBody>
          <a:bodyPr lIns="0" tIns="0" rIns="0" bIns="0" rtlCol="0" anchor="t">
            <a:spAutoFit/>
          </a:bodyPr>
          <a:lstStyle/>
          <a:p>
            <a:pPr algn="l">
              <a:lnSpc>
                <a:spcPts val="4199"/>
              </a:lnSpc>
            </a:pPr>
            <a:r>
              <a:rPr lang="en-US" sz="2799" b="1">
                <a:solidFill>
                  <a:srgbClr val="11858E"/>
                </a:solidFill>
                <a:latin typeface="Aileron Bold"/>
                <a:ea typeface="Aileron Bold"/>
                <a:cs typeface="Aileron Bold"/>
                <a:sym typeface="Aileron Bold"/>
              </a:rPr>
              <a:t>Required Documentation</a:t>
            </a:r>
          </a:p>
          <a:p>
            <a:pPr algn="l">
              <a:lnSpc>
                <a:spcPts val="4199"/>
              </a:lnSpc>
            </a:pPr>
            <a:r>
              <a:rPr lang="en-US" sz="2799">
                <a:solidFill>
                  <a:srgbClr val="000000"/>
                </a:solidFill>
                <a:latin typeface="Aileron"/>
                <a:ea typeface="Aileron"/>
                <a:cs typeface="Aileron"/>
                <a:sym typeface="Aileron"/>
              </a:rPr>
              <a:t>Application Review &amp; Decision Authority</a:t>
            </a:r>
          </a:p>
          <a:p>
            <a:pPr algn="l">
              <a:lnSpc>
                <a:spcPts val="4199"/>
              </a:lnSpc>
            </a:pPr>
            <a:r>
              <a:rPr lang="en-US" sz="2799">
                <a:solidFill>
                  <a:srgbClr val="000000"/>
                </a:solidFill>
                <a:latin typeface="Aileron"/>
                <a:ea typeface="Aileron"/>
                <a:cs typeface="Aileron"/>
                <a:sym typeface="Aileron"/>
              </a:rPr>
              <a:t>Ownership &amp; Signers</a:t>
            </a:r>
          </a:p>
          <a:p>
            <a:pPr algn="l">
              <a:lnSpc>
                <a:spcPts val="4199"/>
              </a:lnSpc>
            </a:pPr>
            <a:r>
              <a:rPr lang="en-US" sz="2799">
                <a:solidFill>
                  <a:srgbClr val="000000"/>
                </a:solidFill>
                <a:latin typeface="Aileron"/>
                <a:ea typeface="Aileron"/>
                <a:cs typeface="Aileron"/>
                <a:sym typeface="Aileron"/>
              </a:rPr>
              <a:t>Site Visits </a:t>
            </a:r>
          </a:p>
          <a:p>
            <a:pPr algn="l">
              <a:lnSpc>
                <a:spcPts val="4199"/>
              </a:lnSpc>
            </a:pPr>
            <a:r>
              <a:rPr lang="en-US" sz="2799">
                <a:solidFill>
                  <a:srgbClr val="000000"/>
                </a:solidFill>
                <a:latin typeface="Aileron"/>
                <a:ea typeface="Aileron"/>
                <a:cs typeface="Aileron"/>
                <a:sym typeface="Aileron"/>
              </a:rPr>
              <a:t>Vendors/Contractors</a:t>
            </a:r>
          </a:p>
          <a:p>
            <a:pPr algn="l">
              <a:lnSpc>
                <a:spcPts val="4199"/>
              </a:lnSpc>
            </a:pPr>
            <a:r>
              <a:rPr lang="en-US" sz="2799">
                <a:solidFill>
                  <a:srgbClr val="000000"/>
                </a:solidFill>
                <a:latin typeface="Aileron"/>
                <a:ea typeface="Aileron"/>
                <a:cs typeface="Aileron"/>
                <a:sym typeface="Aileron"/>
              </a:rPr>
              <a:t>SOPs &amp; Policies </a:t>
            </a:r>
          </a:p>
        </p:txBody>
      </p:sp>
      <p:sp>
        <p:nvSpPr>
          <p:cNvPr id="27" name="TextBox 27"/>
          <p:cNvSpPr txBox="1"/>
          <p:nvPr/>
        </p:nvSpPr>
        <p:spPr>
          <a:xfrm>
            <a:off x="8576221" y="3655455"/>
            <a:ext cx="4532973" cy="2038350"/>
          </a:xfrm>
          <a:prstGeom prst="rect">
            <a:avLst/>
          </a:prstGeom>
        </p:spPr>
        <p:txBody>
          <a:bodyPr lIns="0" tIns="0" rIns="0" bIns="0" rtlCol="0" anchor="t">
            <a:spAutoFit/>
          </a:bodyPr>
          <a:lstStyle/>
          <a:p>
            <a:pPr marL="496571" lvl="1" indent="-248285" algn="l">
              <a:lnSpc>
                <a:spcPts val="2760"/>
              </a:lnSpc>
              <a:buFont typeface="Arial"/>
              <a:buChar char="•"/>
            </a:pPr>
            <a:r>
              <a:rPr lang="en-US" sz="2300">
                <a:solidFill>
                  <a:srgbClr val="FFFFFE"/>
                </a:solidFill>
                <a:latin typeface="Aileron"/>
                <a:ea typeface="Aileron"/>
                <a:cs typeface="Aileron"/>
                <a:sym typeface="Aileron"/>
              </a:rPr>
              <a:t>Full Application</a:t>
            </a:r>
          </a:p>
          <a:p>
            <a:pPr marL="949962" lvl="2" indent="-316654" algn="l">
              <a:lnSpc>
                <a:spcPts val="2640"/>
              </a:lnSpc>
              <a:buFont typeface="Arial"/>
              <a:buChar char="⚬"/>
            </a:pPr>
            <a:r>
              <a:rPr lang="en-US" sz="2200">
                <a:solidFill>
                  <a:srgbClr val="FFFFFE"/>
                </a:solidFill>
                <a:latin typeface="Aileron"/>
                <a:ea typeface="Aileron"/>
                <a:cs typeface="Aileron"/>
                <a:sym typeface="Aileron"/>
              </a:rPr>
              <a:t>Business info</a:t>
            </a:r>
          </a:p>
          <a:p>
            <a:pPr marL="949962" lvl="2" indent="-316654" algn="l">
              <a:lnSpc>
                <a:spcPts val="2640"/>
              </a:lnSpc>
              <a:buFont typeface="Arial"/>
              <a:buChar char="⚬"/>
            </a:pPr>
            <a:r>
              <a:rPr lang="en-US" sz="2200">
                <a:solidFill>
                  <a:srgbClr val="FFFFFE"/>
                </a:solidFill>
                <a:latin typeface="Aileron"/>
                <a:ea typeface="Aileron"/>
                <a:cs typeface="Aileron"/>
                <a:sym typeface="Aileron"/>
              </a:rPr>
              <a:t>Cole Memo attestation</a:t>
            </a:r>
          </a:p>
          <a:p>
            <a:pPr marL="496571" lvl="1" indent="-248285" algn="l">
              <a:lnSpc>
                <a:spcPts val="2760"/>
              </a:lnSpc>
              <a:buFont typeface="Arial"/>
              <a:buChar char="•"/>
            </a:pPr>
            <a:r>
              <a:rPr lang="en-US" sz="2300">
                <a:solidFill>
                  <a:srgbClr val="FFFFFE"/>
                </a:solidFill>
                <a:latin typeface="Aileron"/>
                <a:ea typeface="Aileron"/>
                <a:cs typeface="Aileron"/>
                <a:sym typeface="Aileron"/>
              </a:rPr>
              <a:t>Business license for each site</a:t>
            </a:r>
          </a:p>
          <a:p>
            <a:pPr marL="496571" lvl="1" indent="-248285" algn="l">
              <a:lnSpc>
                <a:spcPts val="2760"/>
              </a:lnSpc>
              <a:buFont typeface="Arial"/>
              <a:buChar char="•"/>
            </a:pPr>
            <a:r>
              <a:rPr lang="en-US" sz="2300">
                <a:solidFill>
                  <a:srgbClr val="FFFFFE"/>
                </a:solidFill>
                <a:latin typeface="Aileron"/>
                <a:ea typeface="Aileron"/>
                <a:cs typeface="Aileron"/>
                <a:sym typeface="Aileron"/>
              </a:rPr>
              <a:t>Operating agreements</a:t>
            </a:r>
          </a:p>
          <a:p>
            <a:pPr marL="496571" lvl="1" indent="-248285" algn="l">
              <a:lnSpc>
                <a:spcPts val="2760"/>
              </a:lnSpc>
              <a:buFont typeface="Arial"/>
              <a:buChar char="•"/>
            </a:pPr>
            <a:r>
              <a:rPr lang="en-US" sz="2300">
                <a:solidFill>
                  <a:srgbClr val="FFFFFE"/>
                </a:solidFill>
                <a:latin typeface="Aileron"/>
                <a:ea typeface="Aileron"/>
                <a:cs typeface="Aileron"/>
                <a:sym typeface="Aileron"/>
              </a:rPr>
              <a:t>Business plans &amp; projections</a:t>
            </a:r>
          </a:p>
        </p:txBody>
      </p:sp>
      <p:sp>
        <p:nvSpPr>
          <p:cNvPr id="28" name="TextBox 28"/>
          <p:cNvSpPr txBox="1"/>
          <p:nvPr/>
        </p:nvSpPr>
        <p:spPr>
          <a:xfrm>
            <a:off x="13213969" y="3655455"/>
            <a:ext cx="4286111" cy="2057400"/>
          </a:xfrm>
          <a:prstGeom prst="rect">
            <a:avLst/>
          </a:prstGeom>
        </p:spPr>
        <p:txBody>
          <a:bodyPr lIns="0" tIns="0" rIns="0" bIns="0" rtlCol="0" anchor="t">
            <a:spAutoFit/>
          </a:bodyPr>
          <a:lstStyle/>
          <a:p>
            <a:pPr marL="496571" lvl="1" indent="-248285" algn="l">
              <a:lnSpc>
                <a:spcPts val="2760"/>
              </a:lnSpc>
              <a:buFont typeface="Arial"/>
              <a:buChar char="•"/>
            </a:pPr>
            <a:r>
              <a:rPr lang="en-US" sz="2300">
                <a:solidFill>
                  <a:srgbClr val="FFFFFE"/>
                </a:solidFill>
                <a:latin typeface="Aileron"/>
                <a:ea typeface="Aileron"/>
                <a:cs typeface="Aileron"/>
                <a:sym typeface="Aileron"/>
              </a:rPr>
              <a:t>Financials </a:t>
            </a:r>
            <a:r>
              <a:rPr lang="en-US" sz="2300" i="1">
                <a:solidFill>
                  <a:srgbClr val="FFFFFE"/>
                </a:solidFill>
                <a:latin typeface="Aileron Italics"/>
                <a:ea typeface="Aileron Italics"/>
                <a:cs typeface="Aileron Italics"/>
                <a:sym typeface="Aileron Italics"/>
              </a:rPr>
              <a:t>(P&amp;L, balance sheet, cash flow)</a:t>
            </a:r>
          </a:p>
          <a:p>
            <a:pPr marL="496571" lvl="1" indent="-248285" algn="l">
              <a:lnSpc>
                <a:spcPts val="2760"/>
              </a:lnSpc>
              <a:buFont typeface="Arial"/>
              <a:buChar char="•"/>
            </a:pPr>
            <a:r>
              <a:rPr lang="en-US" sz="2300">
                <a:solidFill>
                  <a:srgbClr val="FFFFFE"/>
                </a:solidFill>
                <a:latin typeface="Aileron"/>
                <a:ea typeface="Aileron"/>
                <a:cs typeface="Aileron"/>
                <a:sym typeface="Aileron"/>
              </a:rPr>
              <a:t>Policies &amp; Procedures</a:t>
            </a:r>
          </a:p>
          <a:p>
            <a:pPr marL="496571" lvl="1" indent="-248285" algn="l">
              <a:lnSpc>
                <a:spcPts val="2760"/>
              </a:lnSpc>
              <a:buFont typeface="Arial"/>
              <a:buChar char="•"/>
            </a:pPr>
            <a:r>
              <a:rPr lang="en-US" sz="2300">
                <a:solidFill>
                  <a:srgbClr val="FFFFFE"/>
                </a:solidFill>
                <a:latin typeface="Aileron"/>
                <a:ea typeface="Aileron"/>
                <a:cs typeface="Aileron"/>
                <a:sym typeface="Aileron"/>
              </a:rPr>
              <a:t>Government IDs</a:t>
            </a:r>
          </a:p>
          <a:p>
            <a:pPr marL="496571" lvl="1" indent="-248285" algn="l">
              <a:lnSpc>
                <a:spcPts val="2760"/>
              </a:lnSpc>
              <a:buFont typeface="Arial"/>
              <a:buChar char="•"/>
            </a:pPr>
            <a:r>
              <a:rPr lang="en-US" sz="2300">
                <a:solidFill>
                  <a:srgbClr val="FFFFFE"/>
                </a:solidFill>
                <a:latin typeface="Aileron"/>
                <a:ea typeface="Aileron"/>
                <a:cs typeface="Aileron"/>
                <a:sym typeface="Aileron"/>
              </a:rPr>
              <a:t>Tax returns/ personal financial statements</a:t>
            </a:r>
          </a:p>
        </p:txBody>
      </p:sp>
      <p:grpSp>
        <p:nvGrpSpPr>
          <p:cNvPr id="29" name="Group 29"/>
          <p:cNvGrpSpPr/>
          <p:nvPr/>
        </p:nvGrpSpPr>
        <p:grpSpPr>
          <a:xfrm>
            <a:off x="1710415" y="7265324"/>
            <a:ext cx="4268314" cy="821494"/>
            <a:chOff x="0" y="0"/>
            <a:chExt cx="5691085" cy="1095325"/>
          </a:xfrm>
        </p:grpSpPr>
        <p:sp>
          <p:nvSpPr>
            <p:cNvPr id="30" name="TextBox 30"/>
            <p:cNvSpPr txBox="1"/>
            <p:nvPr/>
          </p:nvSpPr>
          <p:spPr>
            <a:xfrm>
              <a:off x="591114" y="-65455"/>
              <a:ext cx="5099972" cy="1160780"/>
            </a:xfrm>
            <a:prstGeom prst="rect">
              <a:avLst/>
            </a:prstGeom>
          </p:spPr>
          <p:txBody>
            <a:bodyPr lIns="0" tIns="0" rIns="0" bIns="0" rtlCol="0" anchor="t">
              <a:spAutoFit/>
            </a:bodyPr>
            <a:lstStyle/>
            <a:p>
              <a:pPr algn="l">
                <a:lnSpc>
                  <a:spcPts val="4199"/>
                </a:lnSpc>
              </a:pPr>
              <a:r>
                <a:rPr lang="en-US" sz="2799">
                  <a:solidFill>
                    <a:srgbClr val="002367"/>
                  </a:solidFill>
                  <a:latin typeface="Aileron"/>
                  <a:ea typeface="Aileron"/>
                  <a:cs typeface="Aileron"/>
                  <a:sym typeface="Aileron"/>
                </a:rPr>
                <a:t>Cannabis Licensing </a:t>
              </a:r>
            </a:p>
            <a:p>
              <a:pPr algn="l">
                <a:lnSpc>
                  <a:spcPts val="3000"/>
                </a:lnSpc>
              </a:pPr>
              <a:r>
                <a:rPr lang="en-US" sz="2000">
                  <a:solidFill>
                    <a:srgbClr val="000000"/>
                  </a:solidFill>
                  <a:latin typeface="Aileron"/>
                  <a:ea typeface="Aileron"/>
                  <a:cs typeface="Aileron"/>
                  <a:sym typeface="Aileron"/>
                </a:rPr>
                <a:t>(</a:t>
              </a:r>
              <a:r>
                <a:rPr lang="en-US" sz="2000" i="1">
                  <a:solidFill>
                    <a:srgbClr val="000000"/>
                  </a:solidFill>
                  <a:latin typeface="Aileron Italics"/>
                  <a:ea typeface="Aileron Italics"/>
                  <a:cs typeface="Aileron Italics"/>
                  <a:sym typeface="Aileron Italics"/>
                </a:rPr>
                <a:t>new licenses, changes in status)</a:t>
              </a:r>
            </a:p>
          </p:txBody>
        </p:sp>
        <p:sp>
          <p:nvSpPr>
            <p:cNvPr id="31" name="Freeform 31"/>
            <p:cNvSpPr/>
            <p:nvPr/>
          </p:nvSpPr>
          <p:spPr>
            <a:xfrm>
              <a:off x="0" y="0"/>
              <a:ext cx="582685" cy="508393"/>
            </a:xfrm>
            <a:custGeom>
              <a:avLst/>
              <a:gdLst/>
              <a:ahLst/>
              <a:cxnLst/>
              <a:rect l="l" t="t" r="r" b="b"/>
              <a:pathLst>
                <a:path w="582685" h="508393">
                  <a:moveTo>
                    <a:pt x="0" y="0"/>
                  </a:moveTo>
                  <a:lnTo>
                    <a:pt x="582685" y="0"/>
                  </a:lnTo>
                  <a:lnTo>
                    <a:pt x="582685" y="508393"/>
                  </a:lnTo>
                  <a:lnTo>
                    <a:pt x="0" y="50839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2" name="TextBox 32"/>
          <p:cNvSpPr txBox="1"/>
          <p:nvPr/>
        </p:nvSpPr>
        <p:spPr>
          <a:xfrm>
            <a:off x="12313448" y="7265324"/>
            <a:ext cx="4950063" cy="1634490"/>
          </a:xfrm>
          <a:prstGeom prst="rect">
            <a:avLst/>
          </a:prstGeom>
        </p:spPr>
        <p:txBody>
          <a:bodyPr lIns="0" tIns="0" rIns="0" bIns="0" rtlCol="0" anchor="t">
            <a:spAutoFit/>
          </a:bodyPr>
          <a:lstStyle/>
          <a:p>
            <a:pPr algn="l">
              <a:lnSpc>
                <a:spcPts val="3359"/>
              </a:lnSpc>
            </a:pPr>
            <a:r>
              <a:rPr lang="en-US" sz="2799">
                <a:solidFill>
                  <a:srgbClr val="102D7B"/>
                </a:solidFill>
                <a:latin typeface="Aileron"/>
                <a:ea typeface="Aileron"/>
                <a:cs typeface="Aileron"/>
                <a:sym typeface="Aileron"/>
              </a:rPr>
              <a:t>Transaction Monitoring &amp; Deposit Reconciliation</a:t>
            </a:r>
          </a:p>
          <a:p>
            <a:pPr algn="l">
              <a:lnSpc>
                <a:spcPts val="3300"/>
              </a:lnSpc>
            </a:pPr>
            <a:r>
              <a:rPr lang="en-US" sz="2200">
                <a:solidFill>
                  <a:srgbClr val="231F20"/>
                </a:solidFill>
                <a:latin typeface="Aileron"/>
                <a:ea typeface="Aileron"/>
                <a:cs typeface="Aileron"/>
                <a:sym typeface="Aileron"/>
              </a:rPr>
              <a:t>-Suspicious Activity Reports (SARs)</a:t>
            </a:r>
          </a:p>
          <a:p>
            <a:pPr algn="l">
              <a:lnSpc>
                <a:spcPts val="3300"/>
              </a:lnSpc>
            </a:pPr>
            <a:r>
              <a:rPr lang="en-US" sz="2200">
                <a:solidFill>
                  <a:srgbClr val="000000"/>
                </a:solidFill>
                <a:latin typeface="Aileron"/>
                <a:ea typeface="Aileron"/>
                <a:cs typeface="Aileron"/>
                <a:sym typeface="Aileron"/>
              </a:rPr>
              <a:t>-Cash Transaction Reports (CTRs)</a:t>
            </a:r>
          </a:p>
        </p:txBody>
      </p:sp>
      <p:sp>
        <p:nvSpPr>
          <p:cNvPr id="33" name="Freeform 33"/>
          <p:cNvSpPr/>
          <p:nvPr/>
        </p:nvSpPr>
        <p:spPr>
          <a:xfrm>
            <a:off x="1689923" y="8429718"/>
            <a:ext cx="437014" cy="381294"/>
          </a:xfrm>
          <a:custGeom>
            <a:avLst/>
            <a:gdLst/>
            <a:ahLst/>
            <a:cxnLst/>
            <a:rect l="l" t="t" r="r" b="b"/>
            <a:pathLst>
              <a:path w="437014" h="381294">
                <a:moveTo>
                  <a:pt x="0" y="0"/>
                </a:moveTo>
                <a:lnTo>
                  <a:pt x="437013" y="0"/>
                </a:lnTo>
                <a:lnTo>
                  <a:pt x="437013" y="381295"/>
                </a:lnTo>
                <a:lnTo>
                  <a:pt x="0" y="3812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4" name="TextBox 34"/>
          <p:cNvSpPr txBox="1"/>
          <p:nvPr/>
        </p:nvSpPr>
        <p:spPr>
          <a:xfrm>
            <a:off x="2126936" y="8353518"/>
            <a:ext cx="3658285" cy="493395"/>
          </a:xfrm>
          <a:prstGeom prst="rect">
            <a:avLst/>
          </a:prstGeom>
        </p:spPr>
        <p:txBody>
          <a:bodyPr lIns="0" tIns="0" rIns="0" bIns="0" rtlCol="0" anchor="t">
            <a:spAutoFit/>
          </a:bodyPr>
          <a:lstStyle/>
          <a:p>
            <a:pPr algn="l">
              <a:lnSpc>
                <a:spcPts val="4199"/>
              </a:lnSpc>
            </a:pPr>
            <a:r>
              <a:rPr lang="en-US" sz="2799">
                <a:solidFill>
                  <a:srgbClr val="002367"/>
                </a:solidFill>
                <a:latin typeface="Aileron"/>
                <a:ea typeface="Aileron"/>
                <a:cs typeface="Aileron"/>
                <a:sym typeface="Aileron"/>
              </a:rPr>
              <a:t>Changes in Ownership</a:t>
            </a:r>
          </a:p>
        </p:txBody>
      </p:sp>
      <p:grpSp>
        <p:nvGrpSpPr>
          <p:cNvPr id="35" name="Group 35"/>
          <p:cNvGrpSpPr/>
          <p:nvPr/>
        </p:nvGrpSpPr>
        <p:grpSpPr>
          <a:xfrm>
            <a:off x="6540704" y="7294777"/>
            <a:ext cx="5206591" cy="1634490"/>
            <a:chOff x="0" y="0"/>
            <a:chExt cx="6942122" cy="2179320"/>
          </a:xfrm>
        </p:grpSpPr>
        <p:sp>
          <p:nvSpPr>
            <p:cNvPr id="36" name="TextBox 36"/>
            <p:cNvSpPr txBox="1"/>
            <p:nvPr/>
          </p:nvSpPr>
          <p:spPr>
            <a:xfrm>
              <a:off x="582685" y="0"/>
              <a:ext cx="6359437" cy="2179320"/>
            </a:xfrm>
            <a:prstGeom prst="rect">
              <a:avLst/>
            </a:prstGeom>
          </p:spPr>
          <p:txBody>
            <a:bodyPr lIns="0" tIns="0" rIns="0" bIns="0" rtlCol="0" anchor="t">
              <a:spAutoFit/>
            </a:bodyPr>
            <a:lstStyle/>
            <a:p>
              <a:pPr algn="l">
                <a:lnSpc>
                  <a:spcPts val="3359"/>
                </a:lnSpc>
              </a:pPr>
              <a:r>
                <a:rPr lang="en-US" sz="2799">
                  <a:solidFill>
                    <a:srgbClr val="002367"/>
                  </a:solidFill>
                  <a:latin typeface="Aileron"/>
                  <a:ea typeface="Aileron"/>
                  <a:cs typeface="Aileron"/>
                  <a:sym typeface="Aileron"/>
                </a:rPr>
                <a:t>Negative News &amp; </a:t>
              </a:r>
            </a:p>
            <a:p>
              <a:pPr algn="l">
                <a:lnSpc>
                  <a:spcPts val="3359"/>
                </a:lnSpc>
              </a:pPr>
              <a:r>
                <a:rPr lang="en-US" sz="2799">
                  <a:solidFill>
                    <a:srgbClr val="002367"/>
                  </a:solidFill>
                  <a:latin typeface="Aileron"/>
                  <a:ea typeface="Aileron"/>
                  <a:cs typeface="Aileron"/>
                  <a:sym typeface="Aileron"/>
                </a:rPr>
                <a:t>Enforcement Actions</a:t>
              </a:r>
            </a:p>
            <a:p>
              <a:pPr algn="l">
                <a:lnSpc>
                  <a:spcPts val="3300"/>
                </a:lnSpc>
              </a:pPr>
              <a:r>
                <a:rPr lang="en-US" sz="2200">
                  <a:solidFill>
                    <a:srgbClr val="000000"/>
                  </a:solidFill>
                  <a:latin typeface="Aileron"/>
                  <a:ea typeface="Aileron"/>
                  <a:cs typeface="Aileron"/>
                  <a:sym typeface="Aileron"/>
                </a:rPr>
                <a:t>-“Standard” Screening (</a:t>
              </a:r>
              <a:r>
                <a:rPr lang="en-US" sz="2200" i="1">
                  <a:solidFill>
                    <a:srgbClr val="000000"/>
                  </a:solidFill>
                  <a:latin typeface="Aileron Italics"/>
                  <a:ea typeface="Aileron Italics"/>
                  <a:cs typeface="Aileron Italics"/>
                  <a:sym typeface="Aileron Italics"/>
                </a:rPr>
                <a:t>ex: OFAC)</a:t>
              </a:r>
            </a:p>
            <a:p>
              <a:pPr algn="l">
                <a:lnSpc>
                  <a:spcPts val="3300"/>
                </a:lnSpc>
              </a:pPr>
              <a:r>
                <a:rPr lang="en-US" sz="2200">
                  <a:solidFill>
                    <a:srgbClr val="000000"/>
                  </a:solidFill>
                  <a:latin typeface="Aileron"/>
                  <a:ea typeface="Aileron"/>
                  <a:cs typeface="Aileron"/>
                  <a:sym typeface="Aileron"/>
                </a:rPr>
                <a:t>-Cannabis-specific</a:t>
              </a:r>
            </a:p>
          </p:txBody>
        </p:sp>
        <p:sp>
          <p:nvSpPr>
            <p:cNvPr id="37" name="Freeform 37"/>
            <p:cNvSpPr/>
            <p:nvPr/>
          </p:nvSpPr>
          <p:spPr>
            <a:xfrm>
              <a:off x="0" y="0"/>
              <a:ext cx="582685" cy="508393"/>
            </a:xfrm>
            <a:custGeom>
              <a:avLst/>
              <a:gdLst/>
              <a:ahLst/>
              <a:cxnLst/>
              <a:rect l="l" t="t" r="r" b="b"/>
              <a:pathLst>
                <a:path w="582685" h="508393">
                  <a:moveTo>
                    <a:pt x="0" y="0"/>
                  </a:moveTo>
                  <a:lnTo>
                    <a:pt x="582685" y="0"/>
                  </a:lnTo>
                  <a:lnTo>
                    <a:pt x="582685" y="508393"/>
                  </a:lnTo>
                  <a:lnTo>
                    <a:pt x="0" y="50839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38" name="Freeform 38"/>
          <p:cNvSpPr/>
          <p:nvPr/>
        </p:nvSpPr>
        <p:spPr>
          <a:xfrm>
            <a:off x="11809759" y="7294777"/>
            <a:ext cx="437014" cy="381294"/>
          </a:xfrm>
          <a:custGeom>
            <a:avLst/>
            <a:gdLst/>
            <a:ahLst/>
            <a:cxnLst/>
            <a:rect l="l" t="t" r="r" b="b"/>
            <a:pathLst>
              <a:path w="437014" h="381294">
                <a:moveTo>
                  <a:pt x="0" y="0"/>
                </a:moveTo>
                <a:lnTo>
                  <a:pt x="437014" y="0"/>
                </a:lnTo>
                <a:lnTo>
                  <a:pt x="437014" y="381294"/>
                </a:lnTo>
                <a:lnTo>
                  <a:pt x="0" y="3812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9" name="Freeform 39"/>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4"/>
            <a:stretch>
              <a:fillRect/>
            </a:stretch>
          </a:blipFill>
        </p:spPr>
        <p:txBody>
          <a:bodyPr/>
          <a:lstStyle/>
          <a:p>
            <a:endParaRPr lang="en-US"/>
          </a:p>
        </p:txBody>
      </p:sp>
      <p:sp>
        <p:nvSpPr>
          <p:cNvPr id="40" name="TextBox 40"/>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grpSp>
        <p:nvGrpSpPr>
          <p:cNvPr id="41" name="Group 41"/>
          <p:cNvGrpSpPr/>
          <p:nvPr/>
        </p:nvGrpSpPr>
        <p:grpSpPr>
          <a:xfrm>
            <a:off x="1028700" y="2349116"/>
            <a:ext cx="3923631" cy="638175"/>
            <a:chOff x="0" y="0"/>
            <a:chExt cx="1033384" cy="168079"/>
          </a:xfrm>
        </p:grpSpPr>
        <p:sp>
          <p:nvSpPr>
            <p:cNvPr id="42" name="Freeform 42"/>
            <p:cNvSpPr/>
            <p:nvPr/>
          </p:nvSpPr>
          <p:spPr>
            <a:xfrm>
              <a:off x="0" y="0"/>
              <a:ext cx="1033384" cy="168079"/>
            </a:xfrm>
            <a:custGeom>
              <a:avLst/>
              <a:gdLst/>
              <a:ahLst/>
              <a:cxnLst/>
              <a:rect l="l" t="t" r="r" b="b"/>
              <a:pathLst>
                <a:path w="1033384" h="168079">
                  <a:moveTo>
                    <a:pt x="84040" y="0"/>
                  </a:moveTo>
                  <a:lnTo>
                    <a:pt x="949345" y="0"/>
                  </a:lnTo>
                  <a:cubicBezTo>
                    <a:pt x="971634" y="0"/>
                    <a:pt x="993009" y="8854"/>
                    <a:pt x="1008770" y="24615"/>
                  </a:cubicBezTo>
                  <a:cubicBezTo>
                    <a:pt x="1024530" y="40375"/>
                    <a:pt x="1033384" y="61751"/>
                    <a:pt x="1033384" y="84040"/>
                  </a:cubicBezTo>
                  <a:lnTo>
                    <a:pt x="1033384" y="84040"/>
                  </a:lnTo>
                  <a:cubicBezTo>
                    <a:pt x="1033384" y="130453"/>
                    <a:pt x="995759" y="168079"/>
                    <a:pt x="949345" y="168079"/>
                  </a:cubicBezTo>
                  <a:lnTo>
                    <a:pt x="84040" y="168079"/>
                  </a:lnTo>
                  <a:cubicBezTo>
                    <a:pt x="61751" y="168079"/>
                    <a:pt x="40375" y="159225"/>
                    <a:pt x="24615" y="143464"/>
                  </a:cubicBezTo>
                  <a:cubicBezTo>
                    <a:pt x="8854" y="127704"/>
                    <a:pt x="0" y="106328"/>
                    <a:pt x="0" y="84040"/>
                  </a:cubicBezTo>
                  <a:lnTo>
                    <a:pt x="0" y="84040"/>
                  </a:lnTo>
                  <a:cubicBezTo>
                    <a:pt x="0" y="61751"/>
                    <a:pt x="8854" y="40375"/>
                    <a:pt x="24615" y="24615"/>
                  </a:cubicBezTo>
                  <a:cubicBezTo>
                    <a:pt x="40375" y="8854"/>
                    <a:pt x="61751" y="0"/>
                    <a:pt x="84040" y="0"/>
                  </a:cubicBezTo>
                  <a:close/>
                </a:path>
              </a:pathLst>
            </a:custGeom>
            <a:solidFill>
              <a:srgbClr val="008390"/>
            </a:solidFill>
          </p:spPr>
          <p:txBody>
            <a:bodyPr/>
            <a:lstStyle/>
            <a:p>
              <a:endParaRPr lang="en-US"/>
            </a:p>
          </p:txBody>
        </p:sp>
        <p:sp>
          <p:nvSpPr>
            <p:cNvPr id="43" name="TextBox 43"/>
            <p:cNvSpPr txBox="1"/>
            <p:nvPr/>
          </p:nvSpPr>
          <p:spPr>
            <a:xfrm>
              <a:off x="0" y="-57150"/>
              <a:ext cx="1033384" cy="225229"/>
            </a:xfrm>
            <a:prstGeom prst="rect">
              <a:avLst/>
            </a:prstGeom>
          </p:spPr>
          <p:txBody>
            <a:bodyPr lIns="50800" tIns="50800" rIns="50800" bIns="50800" rtlCol="0" anchor="ctr"/>
            <a:lstStyle/>
            <a:p>
              <a:pPr algn="ctr">
                <a:lnSpc>
                  <a:spcPts val="4479"/>
                </a:lnSpc>
              </a:pPr>
              <a:r>
                <a:rPr lang="en-US" sz="3199" b="1">
                  <a:solidFill>
                    <a:srgbClr val="FFFFFE"/>
                  </a:solidFill>
                  <a:latin typeface="Aileron Bold"/>
                  <a:ea typeface="Aileron Bold"/>
                  <a:cs typeface="Aileron Bold"/>
                  <a:sym typeface="Aileron Bold"/>
                </a:rPr>
                <a:t>Initial Onboarding</a:t>
              </a:r>
            </a:p>
          </p:txBody>
        </p:sp>
      </p:grpSp>
      <p:grpSp>
        <p:nvGrpSpPr>
          <p:cNvPr id="44" name="Group 44"/>
          <p:cNvGrpSpPr/>
          <p:nvPr/>
        </p:nvGrpSpPr>
        <p:grpSpPr>
          <a:xfrm>
            <a:off x="7182184" y="6465279"/>
            <a:ext cx="3923631" cy="638175"/>
            <a:chOff x="0" y="0"/>
            <a:chExt cx="1033384" cy="168079"/>
          </a:xfrm>
        </p:grpSpPr>
        <p:sp>
          <p:nvSpPr>
            <p:cNvPr id="45" name="Freeform 45"/>
            <p:cNvSpPr/>
            <p:nvPr/>
          </p:nvSpPr>
          <p:spPr>
            <a:xfrm>
              <a:off x="0" y="0"/>
              <a:ext cx="1033384" cy="168079"/>
            </a:xfrm>
            <a:custGeom>
              <a:avLst/>
              <a:gdLst/>
              <a:ahLst/>
              <a:cxnLst/>
              <a:rect l="l" t="t" r="r" b="b"/>
              <a:pathLst>
                <a:path w="1033384" h="168079">
                  <a:moveTo>
                    <a:pt x="84040" y="0"/>
                  </a:moveTo>
                  <a:lnTo>
                    <a:pt x="949345" y="0"/>
                  </a:lnTo>
                  <a:cubicBezTo>
                    <a:pt x="971634" y="0"/>
                    <a:pt x="993009" y="8854"/>
                    <a:pt x="1008770" y="24615"/>
                  </a:cubicBezTo>
                  <a:cubicBezTo>
                    <a:pt x="1024530" y="40375"/>
                    <a:pt x="1033384" y="61751"/>
                    <a:pt x="1033384" y="84040"/>
                  </a:cubicBezTo>
                  <a:lnTo>
                    <a:pt x="1033384" y="84040"/>
                  </a:lnTo>
                  <a:cubicBezTo>
                    <a:pt x="1033384" y="130453"/>
                    <a:pt x="995759" y="168079"/>
                    <a:pt x="949345" y="168079"/>
                  </a:cubicBezTo>
                  <a:lnTo>
                    <a:pt x="84040" y="168079"/>
                  </a:lnTo>
                  <a:cubicBezTo>
                    <a:pt x="61751" y="168079"/>
                    <a:pt x="40375" y="159225"/>
                    <a:pt x="24615" y="143464"/>
                  </a:cubicBezTo>
                  <a:cubicBezTo>
                    <a:pt x="8854" y="127704"/>
                    <a:pt x="0" y="106328"/>
                    <a:pt x="0" y="84040"/>
                  </a:cubicBezTo>
                  <a:lnTo>
                    <a:pt x="0" y="84040"/>
                  </a:lnTo>
                  <a:cubicBezTo>
                    <a:pt x="0" y="61751"/>
                    <a:pt x="8854" y="40375"/>
                    <a:pt x="24615" y="24615"/>
                  </a:cubicBezTo>
                  <a:cubicBezTo>
                    <a:pt x="40375" y="8854"/>
                    <a:pt x="61751" y="0"/>
                    <a:pt x="84040" y="0"/>
                  </a:cubicBezTo>
                  <a:close/>
                </a:path>
              </a:pathLst>
            </a:custGeom>
            <a:solidFill>
              <a:srgbClr val="002367"/>
            </a:solidFill>
          </p:spPr>
          <p:txBody>
            <a:bodyPr/>
            <a:lstStyle/>
            <a:p>
              <a:endParaRPr lang="en-US"/>
            </a:p>
          </p:txBody>
        </p:sp>
        <p:sp>
          <p:nvSpPr>
            <p:cNvPr id="46" name="TextBox 46"/>
            <p:cNvSpPr txBox="1"/>
            <p:nvPr/>
          </p:nvSpPr>
          <p:spPr>
            <a:xfrm>
              <a:off x="0" y="-57150"/>
              <a:ext cx="1033384" cy="225229"/>
            </a:xfrm>
            <a:prstGeom prst="rect">
              <a:avLst/>
            </a:prstGeom>
          </p:spPr>
          <p:txBody>
            <a:bodyPr lIns="50800" tIns="50800" rIns="50800" bIns="50800" rtlCol="0" anchor="ctr"/>
            <a:lstStyle/>
            <a:p>
              <a:pPr algn="ctr">
                <a:lnSpc>
                  <a:spcPts val="4479"/>
                </a:lnSpc>
              </a:pPr>
              <a:r>
                <a:rPr lang="en-US" sz="3199" b="1">
                  <a:solidFill>
                    <a:srgbClr val="FFFFFE"/>
                  </a:solidFill>
                  <a:latin typeface="Aileron Bold"/>
                  <a:ea typeface="Aileron Bold"/>
                  <a:cs typeface="Aileron Bold"/>
                  <a:sym typeface="Aileron Bold"/>
                </a:rPr>
                <a:t>Ongoing EDD</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179100" y="18172"/>
            <a:ext cx="9957198" cy="10268828"/>
            <a:chOff x="0" y="0"/>
            <a:chExt cx="1156973" cy="1193183"/>
          </a:xfrm>
        </p:grpSpPr>
        <p:sp>
          <p:nvSpPr>
            <p:cNvPr id="3" name="Freeform 3"/>
            <p:cNvSpPr/>
            <p:nvPr/>
          </p:nvSpPr>
          <p:spPr>
            <a:xfrm>
              <a:off x="0" y="0"/>
              <a:ext cx="1156973" cy="1193183"/>
            </a:xfrm>
            <a:custGeom>
              <a:avLst/>
              <a:gdLst/>
              <a:ahLst/>
              <a:cxnLst/>
              <a:rect l="l" t="t" r="r" b="b"/>
              <a:pathLst>
                <a:path w="1156973" h="1193183">
                  <a:moveTo>
                    <a:pt x="203200" y="0"/>
                  </a:moveTo>
                  <a:lnTo>
                    <a:pt x="1156973" y="0"/>
                  </a:lnTo>
                  <a:lnTo>
                    <a:pt x="953773" y="1193183"/>
                  </a:lnTo>
                  <a:lnTo>
                    <a:pt x="0" y="1193183"/>
                  </a:lnTo>
                  <a:lnTo>
                    <a:pt x="203200" y="0"/>
                  </a:lnTo>
                  <a:close/>
                </a:path>
              </a:pathLst>
            </a:custGeom>
            <a:blipFill>
              <a:blip r:embed="rId2"/>
              <a:stretch>
                <a:fillRect l="-55141" r="-67794" b="-21448"/>
              </a:stretch>
            </a:blipFill>
          </p:spPr>
          <p:txBody>
            <a:bodyPr/>
            <a:lstStyle/>
            <a:p>
              <a:endParaRPr lang="en-US"/>
            </a:p>
          </p:txBody>
        </p:sp>
      </p:grpSp>
      <p:grpSp>
        <p:nvGrpSpPr>
          <p:cNvPr id="4" name="Group 4"/>
          <p:cNvGrpSpPr/>
          <p:nvPr/>
        </p:nvGrpSpPr>
        <p:grpSpPr>
          <a:xfrm>
            <a:off x="1028700" y="3382772"/>
            <a:ext cx="8504976" cy="3521456"/>
            <a:chOff x="0" y="0"/>
            <a:chExt cx="11339968" cy="4695275"/>
          </a:xfrm>
        </p:grpSpPr>
        <p:sp>
          <p:nvSpPr>
            <p:cNvPr id="5" name="TextBox 5"/>
            <p:cNvSpPr txBox="1"/>
            <p:nvPr/>
          </p:nvSpPr>
          <p:spPr>
            <a:xfrm>
              <a:off x="0" y="3515445"/>
              <a:ext cx="11339968" cy="1179830"/>
            </a:xfrm>
            <a:prstGeom prst="rect">
              <a:avLst/>
            </a:prstGeom>
          </p:spPr>
          <p:txBody>
            <a:bodyPr lIns="0" tIns="0" rIns="0" bIns="0" rtlCol="0" anchor="t">
              <a:spAutoFit/>
            </a:bodyPr>
            <a:lstStyle/>
            <a:p>
              <a:pPr algn="l">
                <a:lnSpc>
                  <a:spcPts val="3240"/>
                </a:lnSpc>
              </a:pPr>
              <a:r>
                <a:rPr lang="en-US" sz="3600">
                  <a:solidFill>
                    <a:srgbClr val="21C4D5"/>
                  </a:solidFill>
                  <a:latin typeface="Aileron"/>
                  <a:ea typeface="Aileron"/>
                  <a:cs typeface="Aileron"/>
                  <a:sym typeface="Aileron"/>
                </a:rPr>
                <a:t>IMPLICATIONS OF RECENT FEDERAL ACTIONS &amp; REMAINING UNCERTAINTY</a:t>
              </a:r>
            </a:p>
          </p:txBody>
        </p:sp>
        <p:sp>
          <p:nvSpPr>
            <p:cNvPr id="6" name="TextBox 6"/>
            <p:cNvSpPr txBox="1"/>
            <p:nvPr/>
          </p:nvSpPr>
          <p:spPr>
            <a:xfrm>
              <a:off x="0" y="1687818"/>
              <a:ext cx="11059646" cy="1964478"/>
            </a:xfrm>
            <a:prstGeom prst="rect">
              <a:avLst/>
            </a:prstGeom>
          </p:spPr>
          <p:txBody>
            <a:bodyPr lIns="0" tIns="0" rIns="0" bIns="0" rtlCol="0" anchor="t">
              <a:spAutoFit/>
            </a:bodyPr>
            <a:lstStyle/>
            <a:p>
              <a:pPr algn="l">
                <a:lnSpc>
                  <a:spcPts val="5600"/>
                </a:lnSpc>
              </a:pPr>
              <a:r>
                <a:rPr lang="en-US" sz="5600" b="1">
                  <a:solidFill>
                    <a:srgbClr val="FFFFFE"/>
                  </a:solidFill>
                  <a:latin typeface="Pragmatica Bold"/>
                  <a:ea typeface="Pragmatica Bold"/>
                  <a:cs typeface="Pragmatica Bold"/>
                  <a:sym typeface="Pragmatica Bold"/>
                </a:rPr>
                <a:t>Defining &amp; RE-Defining the Cannabis Sector</a:t>
              </a:r>
            </a:p>
          </p:txBody>
        </p:sp>
        <p:sp>
          <p:nvSpPr>
            <p:cNvPr id="7" name="TextBox 7"/>
            <p:cNvSpPr txBox="1"/>
            <p:nvPr/>
          </p:nvSpPr>
          <p:spPr>
            <a:xfrm>
              <a:off x="0" y="-9525"/>
              <a:ext cx="11059646" cy="1835785"/>
            </a:xfrm>
            <a:prstGeom prst="rect">
              <a:avLst/>
            </a:prstGeom>
          </p:spPr>
          <p:txBody>
            <a:bodyPr lIns="0" tIns="0" rIns="0" bIns="0" rtlCol="0" anchor="t">
              <a:spAutoFit/>
            </a:bodyPr>
            <a:lstStyle/>
            <a:p>
              <a:pPr algn="l">
                <a:lnSpc>
                  <a:spcPts val="10890"/>
                </a:lnSpc>
              </a:pPr>
              <a:r>
                <a:rPr lang="en-US" sz="9000" b="1">
                  <a:solidFill>
                    <a:srgbClr val="21C4D5"/>
                  </a:solidFill>
                  <a:latin typeface="Pragmatica Bold"/>
                  <a:ea typeface="Pragmatica Bold"/>
                  <a:cs typeface="Pragmatica Bold"/>
                  <a:sym typeface="Pragmatica Bold"/>
                </a:rPr>
                <a:t>PART TWO:</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44444"/>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graphicFrame>
        <p:nvGraphicFramePr>
          <p:cNvPr id="9" name="Table 9"/>
          <p:cNvGraphicFramePr>
            <a:graphicFrameLocks noGrp="1"/>
          </p:cNvGraphicFramePr>
          <p:nvPr/>
        </p:nvGraphicFramePr>
        <p:xfrm>
          <a:off x="8650654" y="2827606"/>
          <a:ext cx="8860049" cy="5076825"/>
        </p:xfrm>
        <a:graphic>
          <a:graphicData uri="http://schemas.openxmlformats.org/drawingml/2006/table">
            <a:tbl>
              <a:tblPr/>
              <a:tblGrid>
                <a:gridCol w="1968156">
                  <a:extLst>
                    <a:ext uri="{9D8B030D-6E8A-4147-A177-3AD203B41FA5}">
                      <a16:colId xmlns:a16="http://schemas.microsoft.com/office/drawing/2014/main" val="20000"/>
                    </a:ext>
                  </a:extLst>
                </a:gridCol>
                <a:gridCol w="1597922">
                  <a:extLst>
                    <a:ext uri="{9D8B030D-6E8A-4147-A177-3AD203B41FA5}">
                      <a16:colId xmlns:a16="http://schemas.microsoft.com/office/drawing/2014/main" val="20001"/>
                    </a:ext>
                  </a:extLst>
                </a:gridCol>
                <a:gridCol w="1440203">
                  <a:extLst>
                    <a:ext uri="{9D8B030D-6E8A-4147-A177-3AD203B41FA5}">
                      <a16:colId xmlns:a16="http://schemas.microsoft.com/office/drawing/2014/main" val="20002"/>
                    </a:ext>
                  </a:extLst>
                </a:gridCol>
                <a:gridCol w="1905694">
                  <a:extLst>
                    <a:ext uri="{9D8B030D-6E8A-4147-A177-3AD203B41FA5}">
                      <a16:colId xmlns:a16="http://schemas.microsoft.com/office/drawing/2014/main" val="20003"/>
                    </a:ext>
                  </a:extLst>
                </a:gridCol>
                <a:gridCol w="1948076">
                  <a:extLst>
                    <a:ext uri="{9D8B030D-6E8A-4147-A177-3AD203B41FA5}">
                      <a16:colId xmlns:a16="http://schemas.microsoft.com/office/drawing/2014/main" val="20004"/>
                    </a:ext>
                  </a:extLst>
                </a:gridCol>
              </a:tblGrid>
              <a:tr h="718419">
                <a:tc>
                  <a:txBody>
                    <a:bodyPr/>
                    <a:lstStyle/>
                    <a:p>
                      <a:pPr algn="ctr">
                        <a:lnSpc>
                          <a:spcPts val="2014"/>
                        </a:lnSpc>
                        <a:defRPr/>
                      </a:pPr>
                      <a:endParaRPr lang="en-US" sz="1100"/>
                    </a:p>
                  </a:txBody>
                  <a:tcPr marL="58214" marR="58214" marT="58214" marB="58214" anchor="ctr">
                    <a:lnL w="28575" cap="flat" cmpd="sng" algn="ctr">
                      <a:solidFill>
                        <a:srgbClr val="11858E"/>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11858E"/>
                      </a:solidFill>
                      <a:prstDash val="solid"/>
                      <a:round/>
                      <a:headEnd type="none" w="med" len="med"/>
                      <a:tailEnd type="none" w="med" len="med"/>
                    </a:lnT>
                    <a:lnB w="5821" cap="flat" cmpd="sng" algn="ctr">
                      <a:solidFill>
                        <a:srgbClr val="000000"/>
                      </a:solidFill>
                      <a:prstDash val="solid"/>
                      <a:round/>
                      <a:headEnd type="none" w="med" len="med"/>
                      <a:tailEnd type="none" w="med" len="med"/>
                    </a:lnB>
                  </a:tcPr>
                </a:tc>
                <a:tc>
                  <a:txBody>
                    <a:bodyPr/>
                    <a:lstStyle/>
                    <a:p>
                      <a:pPr algn="ctr">
                        <a:lnSpc>
                          <a:spcPts val="1927"/>
                        </a:lnSpc>
                        <a:defRPr/>
                      </a:pPr>
                      <a:r>
                        <a:rPr lang="en-US" sz="1927" b="1">
                          <a:solidFill>
                            <a:srgbClr val="FFFFFF"/>
                          </a:solidFill>
                          <a:latin typeface="Aileron Bold"/>
                          <a:ea typeface="Aileron Bold"/>
                          <a:cs typeface="Aileron Bold"/>
                          <a:sym typeface="Aileron Bold"/>
                        </a:rPr>
                        <a:t>ABUSE POTENTIAL</a:t>
                      </a:r>
                      <a:endParaRPr lang="en-US" sz="1100"/>
                    </a:p>
                  </a:txBody>
                  <a:tcPr marL="58214" marR="58214" marT="58214" marB="58214"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11858E"/>
                      </a:solidFill>
                      <a:prstDash val="solid"/>
                      <a:round/>
                      <a:headEnd type="none" w="med" len="med"/>
                      <a:tailEnd type="none" w="med" len="med"/>
                    </a:lnT>
                    <a:lnB w="5821" cap="flat" cmpd="sng" algn="ctr">
                      <a:solidFill>
                        <a:srgbClr val="000000"/>
                      </a:solidFill>
                      <a:prstDash val="solid"/>
                      <a:round/>
                      <a:headEnd type="none" w="med" len="med"/>
                      <a:tailEnd type="none" w="med" len="med"/>
                    </a:lnB>
                    <a:solidFill>
                      <a:srgbClr val="11858E"/>
                    </a:solidFill>
                  </a:tcPr>
                </a:tc>
                <a:tc>
                  <a:txBody>
                    <a:bodyPr/>
                    <a:lstStyle/>
                    <a:p>
                      <a:pPr algn="ctr">
                        <a:lnSpc>
                          <a:spcPts val="1927"/>
                        </a:lnSpc>
                        <a:defRPr/>
                      </a:pPr>
                      <a:r>
                        <a:rPr lang="en-US" sz="1927" b="1">
                          <a:solidFill>
                            <a:srgbClr val="FFFFFF"/>
                          </a:solidFill>
                          <a:latin typeface="Aileron Bold"/>
                          <a:ea typeface="Aileron Bold"/>
                          <a:cs typeface="Aileron Bold"/>
                          <a:sym typeface="Aileron Bold"/>
                        </a:rPr>
                        <a:t>MEDICAL USE</a:t>
                      </a:r>
                      <a:endParaRPr lang="en-US" sz="1100"/>
                    </a:p>
                  </a:txBody>
                  <a:tcPr marL="58214" marR="58214" marT="58214" marB="58214"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11858E"/>
                      </a:solidFill>
                      <a:prstDash val="solid"/>
                      <a:round/>
                      <a:headEnd type="none" w="med" len="med"/>
                      <a:tailEnd type="none" w="med" len="med"/>
                    </a:lnT>
                    <a:lnB w="5821" cap="flat" cmpd="sng" algn="ctr">
                      <a:solidFill>
                        <a:srgbClr val="000000"/>
                      </a:solidFill>
                      <a:prstDash val="solid"/>
                      <a:round/>
                      <a:headEnd type="none" w="med" len="med"/>
                      <a:tailEnd type="none" w="med" len="med"/>
                    </a:lnB>
                    <a:solidFill>
                      <a:srgbClr val="11858E"/>
                    </a:solidFill>
                  </a:tcPr>
                </a:tc>
                <a:tc>
                  <a:txBody>
                    <a:bodyPr/>
                    <a:lstStyle/>
                    <a:p>
                      <a:pPr algn="ctr">
                        <a:lnSpc>
                          <a:spcPts val="1927"/>
                        </a:lnSpc>
                        <a:defRPr/>
                      </a:pPr>
                      <a:r>
                        <a:rPr lang="en-US" sz="1927" b="1">
                          <a:solidFill>
                            <a:srgbClr val="FFFFFF"/>
                          </a:solidFill>
                          <a:latin typeface="Aileron Bold"/>
                          <a:ea typeface="Aileron Bold"/>
                          <a:cs typeface="Aileron Bold"/>
                          <a:sym typeface="Aileron Bold"/>
                        </a:rPr>
                        <a:t>SAFETY &amp; DEPENDENCE</a:t>
                      </a:r>
                      <a:endParaRPr lang="en-US" sz="1100"/>
                    </a:p>
                  </a:txBody>
                  <a:tcPr marL="58214" marR="58214" marT="58214" marB="58214"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28575" cap="flat" cmpd="sng" algn="ctr">
                      <a:solidFill>
                        <a:srgbClr val="11858E"/>
                      </a:solidFill>
                      <a:prstDash val="solid"/>
                      <a:round/>
                      <a:headEnd type="none" w="med" len="med"/>
                      <a:tailEnd type="none" w="med" len="med"/>
                    </a:lnT>
                    <a:lnB w="5821" cap="flat" cmpd="sng" algn="ctr">
                      <a:solidFill>
                        <a:srgbClr val="000000"/>
                      </a:solidFill>
                      <a:prstDash val="solid"/>
                      <a:round/>
                      <a:headEnd type="none" w="med" len="med"/>
                      <a:tailEnd type="none" w="med" len="med"/>
                    </a:lnB>
                    <a:solidFill>
                      <a:srgbClr val="11858E"/>
                    </a:solidFill>
                  </a:tcPr>
                </a:tc>
                <a:tc>
                  <a:txBody>
                    <a:bodyPr/>
                    <a:lstStyle/>
                    <a:p>
                      <a:pPr algn="ctr">
                        <a:lnSpc>
                          <a:spcPts val="1927"/>
                        </a:lnSpc>
                        <a:defRPr/>
                      </a:pPr>
                      <a:r>
                        <a:rPr lang="en-US" sz="1927" b="1">
                          <a:solidFill>
                            <a:srgbClr val="FFFFFF"/>
                          </a:solidFill>
                          <a:latin typeface="Aileron Bold"/>
                          <a:ea typeface="Aileron Bold"/>
                          <a:cs typeface="Aileron Bold"/>
                          <a:sym typeface="Aileron Bold"/>
                        </a:rPr>
                        <a:t>EXAMPLES</a:t>
                      </a:r>
                      <a:endParaRPr lang="en-US" sz="1100"/>
                    </a:p>
                  </a:txBody>
                  <a:tcPr marL="58214" marR="58214" marT="58214" marB="58214" anchor="ctr">
                    <a:lnL w="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28575" cap="flat" cmpd="sng" algn="ctr">
                      <a:solidFill>
                        <a:srgbClr val="11858E"/>
                      </a:solidFill>
                      <a:prstDash val="solid"/>
                      <a:round/>
                      <a:headEnd type="none" w="med" len="med"/>
                      <a:tailEnd type="none" w="med" len="med"/>
                    </a:lnT>
                    <a:lnB w="5821" cap="flat" cmpd="sng" algn="ctr">
                      <a:solidFill>
                        <a:srgbClr val="000000"/>
                      </a:solidFill>
                      <a:prstDash val="solid"/>
                      <a:round/>
                      <a:headEnd type="none" w="med" len="med"/>
                      <a:tailEnd type="none" w="med" len="med"/>
                    </a:lnB>
                    <a:solidFill>
                      <a:srgbClr val="11858E"/>
                    </a:solidFill>
                  </a:tcPr>
                </a:tc>
                <a:extLst>
                  <a:ext uri="{0D108BD9-81ED-4DB2-BD59-A6C34878D82A}">
                    <a16:rowId xmlns:a16="http://schemas.microsoft.com/office/drawing/2014/main" val="10000"/>
                  </a:ext>
                </a:extLst>
              </a:tr>
              <a:tr h="881260">
                <a:tc>
                  <a:txBody>
                    <a:bodyPr/>
                    <a:lstStyle/>
                    <a:p>
                      <a:pPr algn="ctr">
                        <a:lnSpc>
                          <a:spcPts val="3041"/>
                        </a:lnSpc>
                        <a:defRPr/>
                      </a:pPr>
                      <a:r>
                        <a:rPr lang="en-US" sz="2172" b="1">
                          <a:solidFill>
                            <a:srgbClr val="102D7B"/>
                          </a:solidFill>
                          <a:latin typeface="Aileron Bold"/>
                          <a:ea typeface="Aileron Bold"/>
                          <a:cs typeface="Aileron Bold"/>
                          <a:sym typeface="Aileron Bold"/>
                        </a:rPr>
                        <a:t>SCHEDULE I</a:t>
                      </a:r>
                      <a:endParaRPr lang="en-US" sz="1100"/>
                    </a:p>
                  </a:txBody>
                  <a:tcPr marL="58214" marR="58214" marT="58214" marB="58214" anchor="ctr">
                    <a:lnL w="28575" cap="flat" cmpd="sng" algn="ctr">
                      <a:solidFill>
                        <a:srgbClr val="11858E"/>
                      </a:solidFill>
                      <a:prstDash val="solid"/>
                      <a:round/>
                      <a:headEnd type="none" w="med" len="med"/>
                      <a:tailEnd type="none" w="med" len="med"/>
                    </a:lnL>
                    <a:lnR w="19050" cap="flat" cmpd="sng" algn="ctr">
                      <a:solidFill>
                        <a:srgbClr val="000000"/>
                      </a:solidFill>
                      <a:prstDash val="solid"/>
                      <a:round/>
                      <a:headEnd type="none" w="med" len="med"/>
                      <a:tailEnd type="none" w="med" len="med"/>
                    </a:lnR>
                    <a:lnT w="5821"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2613"/>
                        </a:lnSpc>
                        <a:defRPr/>
                      </a:pPr>
                      <a:r>
                        <a:rPr lang="en-US" sz="1866" b="1">
                          <a:solidFill>
                            <a:srgbClr val="000000"/>
                          </a:solidFill>
                          <a:latin typeface="Aileron Bold"/>
                          <a:ea typeface="Aileron Bold"/>
                          <a:cs typeface="Aileron Bold"/>
                          <a:sym typeface="Aileron Bold"/>
                        </a:rPr>
                        <a:t>High</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5821"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2014"/>
                        </a:lnSpc>
                        <a:defRPr/>
                      </a:pPr>
                      <a:r>
                        <a:rPr lang="en-US" sz="1439" b="1">
                          <a:solidFill>
                            <a:srgbClr val="000000"/>
                          </a:solidFill>
                          <a:latin typeface="Aileron Bold"/>
                          <a:ea typeface="Aileron Bold"/>
                          <a:cs typeface="Aileron Bold"/>
                          <a:sym typeface="Aileron Bold"/>
                        </a:rPr>
                        <a:t>None Currently Accepted</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5821"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439"/>
                        </a:lnSpc>
                        <a:defRPr/>
                      </a:pPr>
                      <a:r>
                        <a:rPr lang="en-US" sz="1439" b="1">
                          <a:solidFill>
                            <a:srgbClr val="000000"/>
                          </a:solidFill>
                          <a:latin typeface="Aileron Bold"/>
                          <a:ea typeface="Aileron Bold"/>
                          <a:cs typeface="Aileron Bold"/>
                          <a:sym typeface="Aileron Bold"/>
                        </a:rPr>
                        <a:t>Lack of accepted safety for use under medical supervision</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5821"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2014"/>
                        </a:lnSpc>
                        <a:defRPr/>
                      </a:pPr>
                      <a:r>
                        <a:rPr lang="en-US" sz="1439" b="1">
                          <a:solidFill>
                            <a:srgbClr val="000000"/>
                          </a:solidFill>
                          <a:latin typeface="Aileron Heavy"/>
                          <a:ea typeface="Aileron Heavy"/>
                          <a:cs typeface="Aileron Heavy"/>
                          <a:sym typeface="Aileron Heavy"/>
                        </a:rPr>
                        <a:t>Marijuana</a:t>
                      </a:r>
                      <a:r>
                        <a:rPr lang="en-US" sz="1439" b="1">
                          <a:solidFill>
                            <a:srgbClr val="000000"/>
                          </a:solidFill>
                          <a:latin typeface="Aileron Bold"/>
                          <a:ea typeface="Aileron Bold"/>
                          <a:cs typeface="Aileron Bold"/>
                          <a:sym typeface="Aileron Bold"/>
                        </a:rPr>
                        <a:t>, Heroin, LSD, MDMA, Peyote</a:t>
                      </a:r>
                      <a:endParaRPr lang="en-US" sz="1100"/>
                    </a:p>
                  </a:txBody>
                  <a:tcPr marL="58214" marR="58214" marT="58214" marB="58214" anchor="ctr">
                    <a:lnL w="1905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5821"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extLst>
                  <a:ext uri="{0D108BD9-81ED-4DB2-BD59-A6C34878D82A}">
                    <a16:rowId xmlns:a16="http://schemas.microsoft.com/office/drawing/2014/main" val="10001"/>
                  </a:ext>
                </a:extLst>
              </a:tr>
              <a:tr h="1024944">
                <a:tc>
                  <a:txBody>
                    <a:bodyPr/>
                    <a:lstStyle/>
                    <a:p>
                      <a:pPr algn="ctr">
                        <a:lnSpc>
                          <a:spcPts val="3041"/>
                        </a:lnSpc>
                        <a:defRPr/>
                      </a:pPr>
                      <a:r>
                        <a:rPr lang="en-US" sz="2172" b="1">
                          <a:solidFill>
                            <a:srgbClr val="102D7B"/>
                          </a:solidFill>
                          <a:latin typeface="Aileron Bold"/>
                          <a:ea typeface="Aileron Bold"/>
                          <a:cs typeface="Aileron Bold"/>
                          <a:sym typeface="Aileron Bold"/>
                        </a:rPr>
                        <a:t>SCHEDULE II</a:t>
                      </a:r>
                      <a:endParaRPr lang="en-US" sz="1100"/>
                    </a:p>
                  </a:txBody>
                  <a:tcPr marL="58214" marR="58214" marT="58214" marB="58214" anchor="ctr">
                    <a:lnL w="28575" cap="flat" cmpd="sng" algn="ctr">
                      <a:solidFill>
                        <a:srgbClr val="11858E"/>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2099"/>
                        </a:lnSpc>
                        <a:defRPr/>
                      </a:pPr>
                      <a:r>
                        <a:rPr lang="en-US" sz="1499">
                          <a:solidFill>
                            <a:srgbClr val="000000"/>
                          </a:solidFill>
                          <a:latin typeface="Aileron"/>
                          <a:ea typeface="Aileron"/>
                          <a:cs typeface="Aileron"/>
                          <a:sym typeface="Aileron"/>
                        </a:rPr>
                        <a:t>High</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1734"/>
                        </a:lnSpc>
                        <a:defRPr/>
                      </a:pPr>
                      <a:r>
                        <a:rPr lang="en-US" sz="1239">
                          <a:solidFill>
                            <a:srgbClr val="000000"/>
                          </a:solidFill>
                          <a:latin typeface="Aileron"/>
                          <a:ea typeface="Aileron"/>
                          <a:cs typeface="Aileron"/>
                          <a:sym typeface="Aileron"/>
                        </a:rPr>
                        <a:t>Currently Accepted</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239"/>
                        </a:lnSpc>
                        <a:defRPr/>
                      </a:pPr>
                      <a:r>
                        <a:rPr lang="en-US" sz="1239">
                          <a:solidFill>
                            <a:srgbClr val="000000"/>
                          </a:solidFill>
                          <a:latin typeface="Aileron"/>
                          <a:ea typeface="Aileron"/>
                          <a:cs typeface="Aileron"/>
                          <a:sym typeface="Aileron"/>
                        </a:rPr>
                        <a:t>Abuse may lead to severe psychological or physical dependence</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734"/>
                        </a:lnSpc>
                        <a:defRPr/>
                      </a:pPr>
                      <a:r>
                        <a:rPr lang="en-US" sz="1239">
                          <a:solidFill>
                            <a:srgbClr val="000000"/>
                          </a:solidFill>
                          <a:latin typeface="Aileron"/>
                          <a:ea typeface="Aileron"/>
                          <a:cs typeface="Aileron"/>
                          <a:sym typeface="Aileron"/>
                        </a:rPr>
                        <a:t>Cocaine, Methamphetamine, Fentanyl, Adderall, Oxycodone</a:t>
                      </a:r>
                      <a:endParaRPr lang="en-US" sz="1100"/>
                    </a:p>
                  </a:txBody>
                  <a:tcPr marL="58214" marR="58214" marT="58214" marB="58214" anchor="ctr">
                    <a:lnL w="1905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extLst>
                  <a:ext uri="{0D108BD9-81ED-4DB2-BD59-A6C34878D82A}">
                    <a16:rowId xmlns:a16="http://schemas.microsoft.com/office/drawing/2014/main" val="10002"/>
                  </a:ext>
                </a:extLst>
              </a:tr>
              <a:tr h="814208">
                <a:tc>
                  <a:txBody>
                    <a:bodyPr/>
                    <a:lstStyle/>
                    <a:p>
                      <a:pPr algn="ctr">
                        <a:lnSpc>
                          <a:spcPts val="3041"/>
                        </a:lnSpc>
                        <a:defRPr/>
                      </a:pPr>
                      <a:r>
                        <a:rPr lang="en-US" sz="2172" b="1">
                          <a:solidFill>
                            <a:srgbClr val="102D7B"/>
                          </a:solidFill>
                          <a:latin typeface="Aileron Bold"/>
                          <a:ea typeface="Aileron Bold"/>
                          <a:cs typeface="Aileron Bold"/>
                          <a:sym typeface="Aileron Bold"/>
                        </a:rPr>
                        <a:t>SCHEDULE III</a:t>
                      </a:r>
                      <a:endParaRPr lang="en-US" sz="1100"/>
                    </a:p>
                  </a:txBody>
                  <a:tcPr marL="58214" marR="58214" marT="58214" marB="58214" anchor="ctr">
                    <a:lnL w="28575" cap="flat" cmpd="sng" algn="ctr">
                      <a:solidFill>
                        <a:srgbClr val="11858E"/>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1820"/>
                        </a:lnSpc>
                        <a:defRPr/>
                      </a:pPr>
                      <a:r>
                        <a:rPr lang="en-US" sz="1300" b="1">
                          <a:solidFill>
                            <a:srgbClr val="000000"/>
                          </a:solidFill>
                          <a:latin typeface="Aileron Bold"/>
                          <a:ea typeface="Aileron Bold"/>
                          <a:cs typeface="Aileron Bold"/>
                          <a:sym typeface="Aileron Bold"/>
                        </a:rPr>
                        <a:t>Less than Schedule I or II</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1734"/>
                        </a:lnSpc>
                        <a:defRPr/>
                      </a:pPr>
                      <a:r>
                        <a:rPr lang="en-US" sz="1239" b="1">
                          <a:solidFill>
                            <a:srgbClr val="000000"/>
                          </a:solidFill>
                          <a:latin typeface="Aileron Bold"/>
                          <a:ea typeface="Aileron Bold"/>
                          <a:cs typeface="Aileron Bold"/>
                          <a:sym typeface="Aileron Bold"/>
                        </a:rPr>
                        <a:t>Currently Accepted</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239"/>
                        </a:lnSpc>
                        <a:defRPr/>
                      </a:pPr>
                      <a:r>
                        <a:rPr lang="en-US" sz="1239" b="1">
                          <a:solidFill>
                            <a:srgbClr val="000000"/>
                          </a:solidFill>
                          <a:latin typeface="Aileron Bold"/>
                          <a:ea typeface="Aileron Bold"/>
                          <a:cs typeface="Aileron Bold"/>
                          <a:sym typeface="Aileron Bold"/>
                        </a:rPr>
                        <a:t>Abuse may lead to moderate or low psychological or physical dependence</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239"/>
                        </a:lnSpc>
                        <a:defRPr/>
                      </a:pPr>
                      <a:r>
                        <a:rPr lang="en-US" sz="1239" b="1">
                          <a:solidFill>
                            <a:srgbClr val="000000"/>
                          </a:solidFill>
                          <a:latin typeface="Aileron Bold"/>
                          <a:ea typeface="Aileron Bold"/>
                          <a:cs typeface="Aileron Bold"/>
                          <a:sym typeface="Aileron Bold"/>
                        </a:rPr>
                        <a:t>Ketamine, Steroids, Testosterone, Tylenol with Codeine</a:t>
                      </a:r>
                      <a:endParaRPr lang="en-US" sz="1100"/>
                    </a:p>
                  </a:txBody>
                  <a:tcPr marL="58214" marR="58214" marT="58214" marB="58214" anchor="ctr">
                    <a:lnL w="1905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extLst>
                  <a:ext uri="{0D108BD9-81ED-4DB2-BD59-A6C34878D82A}">
                    <a16:rowId xmlns:a16="http://schemas.microsoft.com/office/drawing/2014/main" val="10003"/>
                  </a:ext>
                </a:extLst>
              </a:tr>
              <a:tr h="814208">
                <a:tc>
                  <a:txBody>
                    <a:bodyPr/>
                    <a:lstStyle/>
                    <a:p>
                      <a:pPr algn="ctr">
                        <a:lnSpc>
                          <a:spcPts val="3041"/>
                        </a:lnSpc>
                        <a:defRPr/>
                      </a:pPr>
                      <a:r>
                        <a:rPr lang="en-US" sz="2172" b="1">
                          <a:solidFill>
                            <a:srgbClr val="102D7B"/>
                          </a:solidFill>
                          <a:latin typeface="Aileron Bold"/>
                          <a:ea typeface="Aileron Bold"/>
                          <a:cs typeface="Aileron Bold"/>
                          <a:sym typeface="Aileron Bold"/>
                        </a:rPr>
                        <a:t>SCHEDULE IV</a:t>
                      </a:r>
                      <a:endParaRPr lang="en-US" sz="1100"/>
                    </a:p>
                  </a:txBody>
                  <a:tcPr marL="58214" marR="58214" marT="58214" marB="58214" anchor="ctr">
                    <a:lnL w="28575" cap="flat" cmpd="sng" algn="ctr">
                      <a:solidFill>
                        <a:srgbClr val="11858E"/>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1300"/>
                        </a:lnSpc>
                        <a:defRPr/>
                      </a:pPr>
                      <a:r>
                        <a:rPr lang="en-US" sz="1300">
                          <a:solidFill>
                            <a:srgbClr val="000000"/>
                          </a:solidFill>
                          <a:latin typeface="Aileron"/>
                          <a:ea typeface="Aileron"/>
                          <a:cs typeface="Aileron"/>
                          <a:sym typeface="Aileron"/>
                        </a:rPr>
                        <a:t>Low potential for abuse, relative to Schedule III</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ctr">
                        <a:lnSpc>
                          <a:spcPts val="1734"/>
                        </a:lnSpc>
                        <a:defRPr/>
                      </a:pPr>
                      <a:r>
                        <a:rPr lang="en-US" sz="1239">
                          <a:solidFill>
                            <a:srgbClr val="000000"/>
                          </a:solidFill>
                          <a:latin typeface="Aileron"/>
                          <a:ea typeface="Aileron"/>
                          <a:cs typeface="Aileron"/>
                          <a:sym typeface="Aileron"/>
                        </a:rPr>
                        <a:t>Currently Accepted</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239"/>
                        </a:lnSpc>
                        <a:defRPr/>
                      </a:pPr>
                      <a:r>
                        <a:rPr lang="en-US" sz="1239">
                          <a:solidFill>
                            <a:srgbClr val="000000"/>
                          </a:solidFill>
                          <a:latin typeface="Aileron"/>
                          <a:ea typeface="Aileron"/>
                          <a:cs typeface="Aileron"/>
                          <a:sym typeface="Aileron"/>
                        </a:rPr>
                        <a:t>Limited physical/ psychological dependence, relative to Schedule III</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tc>
                  <a:txBody>
                    <a:bodyPr/>
                    <a:lstStyle/>
                    <a:p>
                      <a:pPr algn="l">
                        <a:lnSpc>
                          <a:spcPts val="1734"/>
                        </a:lnSpc>
                        <a:defRPr/>
                      </a:pPr>
                      <a:r>
                        <a:rPr lang="en-US" sz="1239">
                          <a:solidFill>
                            <a:srgbClr val="000000"/>
                          </a:solidFill>
                          <a:latin typeface="Aileron"/>
                          <a:ea typeface="Aileron"/>
                          <a:cs typeface="Aileron"/>
                          <a:sym typeface="Aileron"/>
                        </a:rPr>
                        <a:t>Xanx, Valium, Ambien</a:t>
                      </a:r>
                      <a:endParaRPr lang="en-US" sz="1100"/>
                    </a:p>
                  </a:txBody>
                  <a:tcPr marL="58214" marR="58214" marT="58214" marB="58214" anchor="ctr">
                    <a:lnL w="1905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5F7F8"/>
                    </a:solidFill>
                  </a:tcPr>
                </a:tc>
                <a:extLst>
                  <a:ext uri="{0D108BD9-81ED-4DB2-BD59-A6C34878D82A}">
                    <a16:rowId xmlns:a16="http://schemas.microsoft.com/office/drawing/2014/main" val="10004"/>
                  </a:ext>
                </a:extLst>
              </a:tr>
              <a:tr h="823787">
                <a:tc>
                  <a:txBody>
                    <a:bodyPr/>
                    <a:lstStyle/>
                    <a:p>
                      <a:pPr algn="ctr">
                        <a:lnSpc>
                          <a:spcPts val="3041"/>
                        </a:lnSpc>
                        <a:defRPr/>
                      </a:pPr>
                      <a:r>
                        <a:rPr lang="en-US" sz="2172" b="1">
                          <a:solidFill>
                            <a:srgbClr val="102D7B"/>
                          </a:solidFill>
                          <a:latin typeface="Aileron Bold"/>
                          <a:ea typeface="Aileron Bold"/>
                          <a:cs typeface="Aileron Bold"/>
                          <a:sym typeface="Aileron Bold"/>
                        </a:rPr>
                        <a:t>SCHEDULE V</a:t>
                      </a:r>
                      <a:endParaRPr lang="en-US" sz="1100"/>
                    </a:p>
                  </a:txBody>
                  <a:tcPr marL="58214" marR="58214" marT="58214" marB="58214" anchor="ctr">
                    <a:lnL w="28575" cap="flat" cmpd="sng" algn="ctr">
                      <a:solidFill>
                        <a:srgbClr val="11858E"/>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11858E"/>
                      </a:solidFill>
                      <a:prstDash val="solid"/>
                      <a:round/>
                      <a:headEnd type="none" w="med" len="med"/>
                      <a:tailEnd type="none" w="med" len="med"/>
                    </a:lnB>
                    <a:solidFill>
                      <a:srgbClr val="F5F7F8"/>
                    </a:solidFill>
                  </a:tcPr>
                </a:tc>
                <a:tc>
                  <a:txBody>
                    <a:bodyPr/>
                    <a:lstStyle/>
                    <a:p>
                      <a:pPr algn="ctr">
                        <a:lnSpc>
                          <a:spcPts val="1300"/>
                        </a:lnSpc>
                        <a:defRPr/>
                      </a:pPr>
                      <a:r>
                        <a:rPr lang="en-US" sz="1300">
                          <a:solidFill>
                            <a:srgbClr val="000000"/>
                          </a:solidFill>
                          <a:latin typeface="Aileron"/>
                          <a:ea typeface="Aileron"/>
                          <a:cs typeface="Aileron"/>
                          <a:sym typeface="Aileron"/>
                        </a:rPr>
                        <a:t>Low potential for abuse, relative to Schedule IV </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11858E"/>
                      </a:solidFill>
                      <a:prstDash val="solid"/>
                      <a:round/>
                      <a:headEnd type="none" w="med" len="med"/>
                      <a:tailEnd type="none" w="med" len="med"/>
                    </a:lnB>
                    <a:solidFill>
                      <a:srgbClr val="F5F7F8"/>
                    </a:solidFill>
                  </a:tcPr>
                </a:tc>
                <a:tc>
                  <a:txBody>
                    <a:bodyPr/>
                    <a:lstStyle/>
                    <a:p>
                      <a:pPr algn="ctr">
                        <a:lnSpc>
                          <a:spcPts val="1734"/>
                        </a:lnSpc>
                        <a:defRPr/>
                      </a:pPr>
                      <a:r>
                        <a:rPr lang="en-US" sz="1239">
                          <a:solidFill>
                            <a:srgbClr val="000000"/>
                          </a:solidFill>
                          <a:latin typeface="Aileron"/>
                          <a:ea typeface="Aileron"/>
                          <a:cs typeface="Aileron"/>
                          <a:sym typeface="Aileron"/>
                        </a:rPr>
                        <a:t>Currently Accepted</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11858E"/>
                      </a:solidFill>
                      <a:prstDash val="solid"/>
                      <a:round/>
                      <a:headEnd type="none" w="med" len="med"/>
                      <a:tailEnd type="none" w="med" len="med"/>
                    </a:lnB>
                    <a:solidFill>
                      <a:srgbClr val="F5F7F8"/>
                    </a:solidFill>
                  </a:tcPr>
                </a:tc>
                <a:tc>
                  <a:txBody>
                    <a:bodyPr/>
                    <a:lstStyle/>
                    <a:p>
                      <a:pPr algn="l">
                        <a:lnSpc>
                          <a:spcPts val="1239"/>
                        </a:lnSpc>
                        <a:defRPr/>
                      </a:pPr>
                      <a:r>
                        <a:rPr lang="en-US" sz="1239">
                          <a:solidFill>
                            <a:srgbClr val="000000"/>
                          </a:solidFill>
                          <a:latin typeface="Aileron"/>
                          <a:ea typeface="Aileron"/>
                          <a:cs typeface="Aileron"/>
                          <a:sym typeface="Aileron"/>
                        </a:rPr>
                        <a:t>Limited physical/ psychological dependence, relative to Schedule IV</a:t>
                      </a:r>
                      <a:endParaRPr lang="en-US" sz="1100"/>
                    </a:p>
                  </a:txBody>
                  <a:tcPr marL="58214" marR="58214" marT="58214" marB="58214"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11858E"/>
                      </a:solidFill>
                      <a:prstDash val="solid"/>
                      <a:round/>
                      <a:headEnd type="none" w="med" len="med"/>
                      <a:tailEnd type="none" w="med" len="med"/>
                    </a:lnB>
                    <a:solidFill>
                      <a:srgbClr val="F5F7F8"/>
                    </a:solidFill>
                  </a:tcPr>
                </a:tc>
                <a:tc>
                  <a:txBody>
                    <a:bodyPr/>
                    <a:lstStyle/>
                    <a:p>
                      <a:pPr algn="l">
                        <a:lnSpc>
                          <a:spcPts val="1239"/>
                        </a:lnSpc>
                        <a:defRPr/>
                      </a:pPr>
                      <a:r>
                        <a:rPr lang="en-US" sz="1239">
                          <a:solidFill>
                            <a:srgbClr val="000000"/>
                          </a:solidFill>
                          <a:latin typeface="Aileron"/>
                          <a:ea typeface="Aileron"/>
                          <a:cs typeface="Aileron"/>
                          <a:sym typeface="Aileron"/>
                        </a:rPr>
                        <a:t>Cough medicines with Codene, FDA-approved drugs containing cannabidiol (CBD)</a:t>
                      </a:r>
                      <a:endParaRPr lang="en-US" sz="1100"/>
                    </a:p>
                  </a:txBody>
                  <a:tcPr marL="58214" marR="58214" marT="58214" marB="58214" anchor="ctr">
                    <a:lnL w="19050" cap="flat" cmpd="sng" algn="ctr">
                      <a:solidFill>
                        <a:srgbClr val="000000"/>
                      </a:solidFill>
                      <a:prstDash val="solid"/>
                      <a:round/>
                      <a:headEnd type="none" w="med" len="med"/>
                      <a:tailEnd type="none" w="med" len="med"/>
                    </a:lnL>
                    <a:lnR w="28575" cap="flat" cmpd="sng" algn="ctr">
                      <a:solidFill>
                        <a:srgbClr val="11858E"/>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11858E"/>
                      </a:solidFill>
                      <a:prstDash val="solid"/>
                      <a:round/>
                      <a:headEnd type="none" w="med" len="med"/>
                      <a:tailEnd type="none" w="med" len="med"/>
                    </a:lnB>
                    <a:solidFill>
                      <a:srgbClr val="F5F7F8"/>
                    </a:solidFill>
                  </a:tcPr>
                </a:tc>
                <a:extLst>
                  <a:ext uri="{0D108BD9-81ED-4DB2-BD59-A6C34878D82A}">
                    <a16:rowId xmlns:a16="http://schemas.microsoft.com/office/drawing/2014/main" val="10005"/>
                  </a:ext>
                </a:extLst>
              </a:tr>
            </a:tbl>
          </a:graphicData>
        </a:graphic>
      </p:graphicFrame>
      <p:grpSp>
        <p:nvGrpSpPr>
          <p:cNvPr id="10" name="Group 10"/>
          <p:cNvGrpSpPr/>
          <p:nvPr/>
        </p:nvGrpSpPr>
        <p:grpSpPr>
          <a:xfrm>
            <a:off x="8650654" y="3532245"/>
            <a:ext cx="8837921" cy="950231"/>
            <a:chOff x="0" y="0"/>
            <a:chExt cx="3808559" cy="409487"/>
          </a:xfrm>
        </p:grpSpPr>
        <p:sp>
          <p:nvSpPr>
            <p:cNvPr id="11" name="Freeform 11"/>
            <p:cNvSpPr/>
            <p:nvPr/>
          </p:nvSpPr>
          <p:spPr>
            <a:xfrm>
              <a:off x="0" y="0"/>
              <a:ext cx="3808559" cy="409486"/>
            </a:xfrm>
            <a:custGeom>
              <a:avLst/>
              <a:gdLst/>
              <a:ahLst/>
              <a:cxnLst/>
              <a:rect l="l" t="t" r="r" b="b"/>
              <a:pathLst>
                <a:path w="3808559" h="409486">
                  <a:moveTo>
                    <a:pt x="0" y="0"/>
                  </a:moveTo>
                  <a:lnTo>
                    <a:pt x="3808559" y="0"/>
                  </a:lnTo>
                  <a:lnTo>
                    <a:pt x="3808559" y="409486"/>
                  </a:lnTo>
                  <a:lnTo>
                    <a:pt x="0" y="409486"/>
                  </a:lnTo>
                  <a:close/>
                </a:path>
              </a:pathLst>
            </a:custGeom>
            <a:gradFill rotWithShape="1">
              <a:gsLst>
                <a:gs pos="0">
                  <a:srgbClr val="22C5D6">
                    <a:alpha val="35000"/>
                  </a:srgbClr>
                </a:gs>
                <a:gs pos="50000">
                  <a:srgbClr val="14949F">
                    <a:alpha val="35000"/>
                  </a:srgbClr>
                </a:gs>
                <a:gs pos="100000">
                  <a:srgbClr val="11858E">
                    <a:alpha val="35000"/>
                  </a:srgbClr>
                </a:gs>
              </a:gsLst>
              <a:lin ang="0"/>
            </a:gradFill>
            <a:ln cap="sq">
              <a:noFill/>
              <a:prstDash val="solid"/>
              <a:miter/>
            </a:ln>
          </p:spPr>
          <p:txBody>
            <a:bodyPr/>
            <a:lstStyle/>
            <a:p>
              <a:endParaRPr lang="en-US"/>
            </a:p>
          </p:txBody>
        </p:sp>
        <p:sp>
          <p:nvSpPr>
            <p:cNvPr id="12" name="TextBox 12"/>
            <p:cNvSpPr txBox="1"/>
            <p:nvPr/>
          </p:nvSpPr>
          <p:spPr>
            <a:xfrm>
              <a:off x="0" y="-76200"/>
              <a:ext cx="3808559" cy="485687"/>
            </a:xfrm>
            <a:prstGeom prst="rect">
              <a:avLst/>
            </a:prstGeom>
          </p:spPr>
          <p:txBody>
            <a:bodyPr lIns="50800" tIns="50800" rIns="50800" bIns="50800" rtlCol="0" anchor="ctr"/>
            <a:lstStyle/>
            <a:p>
              <a:pPr algn="ctr">
                <a:lnSpc>
                  <a:spcPts val="3600"/>
                </a:lnSpc>
              </a:pPr>
              <a:endParaRPr/>
            </a:p>
          </p:txBody>
        </p:sp>
      </p:grpSp>
      <p:grpSp>
        <p:nvGrpSpPr>
          <p:cNvPr id="13" name="Group 13"/>
          <p:cNvGrpSpPr/>
          <p:nvPr/>
        </p:nvGrpSpPr>
        <p:grpSpPr>
          <a:xfrm>
            <a:off x="2180244" y="2827606"/>
            <a:ext cx="4506262" cy="609600"/>
            <a:chOff x="0" y="0"/>
            <a:chExt cx="1186834" cy="160553"/>
          </a:xfrm>
        </p:grpSpPr>
        <p:sp>
          <p:nvSpPr>
            <p:cNvPr id="14" name="Freeform 14"/>
            <p:cNvSpPr/>
            <p:nvPr/>
          </p:nvSpPr>
          <p:spPr>
            <a:xfrm>
              <a:off x="0" y="0"/>
              <a:ext cx="1186834" cy="160553"/>
            </a:xfrm>
            <a:custGeom>
              <a:avLst/>
              <a:gdLst/>
              <a:ahLst/>
              <a:cxnLst/>
              <a:rect l="l" t="t" r="r" b="b"/>
              <a:pathLst>
                <a:path w="1186834" h="160553">
                  <a:moveTo>
                    <a:pt x="80277" y="0"/>
                  </a:moveTo>
                  <a:lnTo>
                    <a:pt x="1106558" y="0"/>
                  </a:lnTo>
                  <a:cubicBezTo>
                    <a:pt x="1127849" y="0"/>
                    <a:pt x="1148267" y="8458"/>
                    <a:pt x="1163322" y="23512"/>
                  </a:cubicBezTo>
                  <a:cubicBezTo>
                    <a:pt x="1178377" y="38567"/>
                    <a:pt x="1186834" y="58986"/>
                    <a:pt x="1186834" y="80277"/>
                  </a:cubicBezTo>
                  <a:lnTo>
                    <a:pt x="1186834" y="80277"/>
                  </a:lnTo>
                  <a:cubicBezTo>
                    <a:pt x="1186834" y="124612"/>
                    <a:pt x="1150893" y="160553"/>
                    <a:pt x="1106558" y="160553"/>
                  </a:cubicBezTo>
                  <a:lnTo>
                    <a:pt x="80277" y="160553"/>
                  </a:lnTo>
                  <a:cubicBezTo>
                    <a:pt x="58986" y="160553"/>
                    <a:pt x="38567" y="152095"/>
                    <a:pt x="23512" y="137041"/>
                  </a:cubicBezTo>
                  <a:cubicBezTo>
                    <a:pt x="8458" y="121986"/>
                    <a:pt x="0" y="101567"/>
                    <a:pt x="0" y="80277"/>
                  </a:cubicBezTo>
                  <a:lnTo>
                    <a:pt x="0" y="80277"/>
                  </a:lnTo>
                  <a:cubicBezTo>
                    <a:pt x="0" y="58986"/>
                    <a:pt x="8458" y="38567"/>
                    <a:pt x="23512" y="23512"/>
                  </a:cubicBezTo>
                  <a:cubicBezTo>
                    <a:pt x="38567" y="8458"/>
                    <a:pt x="58986" y="0"/>
                    <a:pt x="80277" y="0"/>
                  </a:cubicBezTo>
                  <a:close/>
                </a:path>
              </a:pathLst>
            </a:custGeom>
            <a:solidFill>
              <a:srgbClr val="002367"/>
            </a:solidFill>
          </p:spPr>
          <p:txBody>
            <a:bodyPr/>
            <a:lstStyle/>
            <a:p>
              <a:endParaRPr lang="en-US"/>
            </a:p>
          </p:txBody>
        </p:sp>
        <p:sp>
          <p:nvSpPr>
            <p:cNvPr id="15" name="TextBox 15"/>
            <p:cNvSpPr txBox="1"/>
            <p:nvPr/>
          </p:nvSpPr>
          <p:spPr>
            <a:xfrm>
              <a:off x="0" y="-57150"/>
              <a:ext cx="1186834" cy="217703"/>
            </a:xfrm>
            <a:prstGeom prst="rect">
              <a:avLst/>
            </a:prstGeom>
          </p:spPr>
          <p:txBody>
            <a:bodyPr lIns="50800" tIns="50800" rIns="50800" bIns="50800" rtlCol="0" anchor="ctr"/>
            <a:lstStyle/>
            <a:p>
              <a:pPr algn="ctr">
                <a:lnSpc>
                  <a:spcPts val="3919"/>
                </a:lnSpc>
              </a:pPr>
              <a:r>
                <a:rPr lang="en-US" sz="2799" b="1">
                  <a:solidFill>
                    <a:srgbClr val="FFFFFE"/>
                  </a:solidFill>
                  <a:latin typeface="Aileron Bold"/>
                  <a:ea typeface="Aileron Bold"/>
                  <a:cs typeface="Aileron Bold"/>
                  <a:sym typeface="Aileron Bold"/>
                </a:rPr>
                <a:t>21 USC 802 - Definitions</a:t>
              </a:r>
            </a:p>
          </p:txBody>
        </p:sp>
      </p:grpSp>
      <p:grpSp>
        <p:nvGrpSpPr>
          <p:cNvPr id="16" name="Group 16"/>
          <p:cNvGrpSpPr/>
          <p:nvPr/>
        </p:nvGrpSpPr>
        <p:grpSpPr>
          <a:xfrm>
            <a:off x="9864579" y="8157132"/>
            <a:ext cx="6432199" cy="609600"/>
            <a:chOff x="0" y="0"/>
            <a:chExt cx="1694077" cy="160553"/>
          </a:xfrm>
        </p:grpSpPr>
        <p:sp>
          <p:nvSpPr>
            <p:cNvPr id="17" name="Freeform 17"/>
            <p:cNvSpPr/>
            <p:nvPr/>
          </p:nvSpPr>
          <p:spPr>
            <a:xfrm>
              <a:off x="0" y="0"/>
              <a:ext cx="1694077" cy="160553"/>
            </a:xfrm>
            <a:custGeom>
              <a:avLst/>
              <a:gdLst/>
              <a:ahLst/>
              <a:cxnLst/>
              <a:rect l="l" t="t" r="r" b="b"/>
              <a:pathLst>
                <a:path w="1694077" h="160553">
                  <a:moveTo>
                    <a:pt x="61385" y="0"/>
                  </a:moveTo>
                  <a:lnTo>
                    <a:pt x="1632692" y="0"/>
                  </a:lnTo>
                  <a:cubicBezTo>
                    <a:pt x="1648973" y="0"/>
                    <a:pt x="1664586" y="6467"/>
                    <a:pt x="1676098" y="17979"/>
                  </a:cubicBezTo>
                  <a:cubicBezTo>
                    <a:pt x="1687610" y="29491"/>
                    <a:pt x="1694077" y="45104"/>
                    <a:pt x="1694077" y="61385"/>
                  </a:cubicBezTo>
                  <a:lnTo>
                    <a:pt x="1694077" y="99168"/>
                  </a:lnTo>
                  <a:cubicBezTo>
                    <a:pt x="1694077" y="133070"/>
                    <a:pt x="1666594" y="160553"/>
                    <a:pt x="1632692" y="160553"/>
                  </a:cubicBezTo>
                  <a:lnTo>
                    <a:pt x="61385" y="160553"/>
                  </a:lnTo>
                  <a:cubicBezTo>
                    <a:pt x="45104" y="160553"/>
                    <a:pt x="29491" y="154086"/>
                    <a:pt x="17979" y="142574"/>
                  </a:cubicBezTo>
                  <a:cubicBezTo>
                    <a:pt x="6467" y="131062"/>
                    <a:pt x="0" y="115449"/>
                    <a:pt x="0" y="99168"/>
                  </a:cubicBezTo>
                  <a:lnTo>
                    <a:pt x="0" y="61385"/>
                  </a:lnTo>
                  <a:cubicBezTo>
                    <a:pt x="0" y="45104"/>
                    <a:pt x="6467" y="29491"/>
                    <a:pt x="17979" y="17979"/>
                  </a:cubicBezTo>
                  <a:cubicBezTo>
                    <a:pt x="29491" y="6467"/>
                    <a:pt x="45104" y="0"/>
                    <a:pt x="61385" y="0"/>
                  </a:cubicBezTo>
                  <a:close/>
                </a:path>
              </a:pathLst>
            </a:custGeom>
            <a:solidFill>
              <a:srgbClr val="002367"/>
            </a:solidFill>
          </p:spPr>
          <p:txBody>
            <a:bodyPr/>
            <a:lstStyle/>
            <a:p>
              <a:endParaRPr lang="en-US"/>
            </a:p>
          </p:txBody>
        </p:sp>
        <p:sp>
          <p:nvSpPr>
            <p:cNvPr id="18" name="TextBox 18"/>
            <p:cNvSpPr txBox="1"/>
            <p:nvPr/>
          </p:nvSpPr>
          <p:spPr>
            <a:xfrm>
              <a:off x="0" y="-57150"/>
              <a:ext cx="1694077" cy="217703"/>
            </a:xfrm>
            <a:prstGeom prst="rect">
              <a:avLst/>
            </a:prstGeom>
          </p:spPr>
          <p:txBody>
            <a:bodyPr lIns="50800" tIns="50800" rIns="50800" bIns="50800" rtlCol="0" anchor="ctr"/>
            <a:lstStyle/>
            <a:p>
              <a:pPr algn="ctr">
                <a:lnSpc>
                  <a:spcPts val="3919"/>
                </a:lnSpc>
              </a:pPr>
              <a:r>
                <a:rPr lang="en-US" sz="2799" b="1">
                  <a:solidFill>
                    <a:srgbClr val="FFFFFE"/>
                  </a:solidFill>
                  <a:latin typeface="Aileron Bold"/>
                  <a:ea typeface="Aileron Bold"/>
                  <a:cs typeface="Aileron Bold"/>
                  <a:sym typeface="Aileron Bold"/>
                </a:rPr>
                <a:t>21 CFR 1308.11 - Schedule I</a:t>
              </a:r>
            </a:p>
          </p:txBody>
        </p:sp>
      </p:grpSp>
      <p:grpSp>
        <p:nvGrpSpPr>
          <p:cNvPr id="19" name="Group 19"/>
          <p:cNvGrpSpPr/>
          <p:nvPr/>
        </p:nvGrpSpPr>
        <p:grpSpPr>
          <a:xfrm>
            <a:off x="1028700" y="8243572"/>
            <a:ext cx="6924936" cy="1014728"/>
            <a:chOff x="0" y="0"/>
            <a:chExt cx="1823851" cy="267253"/>
          </a:xfrm>
        </p:grpSpPr>
        <p:sp>
          <p:nvSpPr>
            <p:cNvPr id="20" name="Freeform 20"/>
            <p:cNvSpPr/>
            <p:nvPr/>
          </p:nvSpPr>
          <p:spPr>
            <a:xfrm>
              <a:off x="0" y="0"/>
              <a:ext cx="1823851" cy="267253"/>
            </a:xfrm>
            <a:custGeom>
              <a:avLst/>
              <a:gdLst/>
              <a:ahLst/>
              <a:cxnLst/>
              <a:rect l="l" t="t" r="r" b="b"/>
              <a:pathLst>
                <a:path w="1823851" h="267253">
                  <a:moveTo>
                    <a:pt x="0" y="0"/>
                  </a:moveTo>
                  <a:lnTo>
                    <a:pt x="1823851" y="0"/>
                  </a:lnTo>
                  <a:lnTo>
                    <a:pt x="1823851" y="267253"/>
                  </a:lnTo>
                  <a:lnTo>
                    <a:pt x="0" y="267253"/>
                  </a:lnTo>
                  <a:close/>
                </a:path>
              </a:pathLst>
            </a:custGeom>
            <a:solidFill>
              <a:srgbClr val="FFED00"/>
            </a:solidFill>
          </p:spPr>
          <p:txBody>
            <a:bodyPr/>
            <a:lstStyle/>
            <a:p>
              <a:endParaRPr lang="en-US"/>
            </a:p>
          </p:txBody>
        </p:sp>
        <p:sp>
          <p:nvSpPr>
            <p:cNvPr id="21" name="TextBox 21"/>
            <p:cNvSpPr txBox="1"/>
            <p:nvPr/>
          </p:nvSpPr>
          <p:spPr>
            <a:xfrm>
              <a:off x="0" y="66675"/>
              <a:ext cx="1823851" cy="200578"/>
            </a:xfrm>
            <a:prstGeom prst="rect">
              <a:avLst/>
            </a:prstGeom>
          </p:spPr>
          <p:txBody>
            <a:bodyPr lIns="50800" tIns="50800" rIns="50800" bIns="50800" rtlCol="0" anchor="ctr"/>
            <a:lstStyle/>
            <a:p>
              <a:pPr algn="ctr">
                <a:lnSpc>
                  <a:spcPts val="3099"/>
                </a:lnSpc>
              </a:pPr>
              <a:r>
                <a:rPr lang="en-US" sz="3099" b="1">
                  <a:solidFill>
                    <a:srgbClr val="000000"/>
                  </a:solidFill>
                  <a:latin typeface="Aileron Bold"/>
                  <a:ea typeface="Aileron Bold"/>
                  <a:cs typeface="Aileron Bold"/>
                  <a:sym typeface="Aileron Bold"/>
                </a:rPr>
                <a:t>We’ll get “in the weeds” on rescheduling in Part 3</a:t>
              </a:r>
            </a:p>
          </p:txBody>
        </p:sp>
      </p:grpSp>
      <p:sp>
        <p:nvSpPr>
          <p:cNvPr id="22" name="TextBox 22"/>
          <p:cNvSpPr txBox="1"/>
          <p:nvPr/>
        </p:nvSpPr>
        <p:spPr>
          <a:xfrm>
            <a:off x="1028700" y="1028700"/>
            <a:ext cx="13413279"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Defining Marijuana/Marihuana </a:t>
            </a:r>
          </a:p>
        </p:txBody>
      </p:sp>
      <p:sp>
        <p:nvSpPr>
          <p:cNvPr id="23" name="TextBox 23"/>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24" name="TextBox 24"/>
          <p:cNvSpPr txBox="1"/>
          <p:nvPr/>
        </p:nvSpPr>
        <p:spPr>
          <a:xfrm>
            <a:off x="1028700" y="3535185"/>
            <a:ext cx="6809350" cy="4457700"/>
          </a:xfrm>
          <a:prstGeom prst="rect">
            <a:avLst/>
          </a:prstGeom>
        </p:spPr>
        <p:txBody>
          <a:bodyPr lIns="0" tIns="0" rIns="0" bIns="0" rtlCol="0" anchor="t">
            <a:spAutoFit/>
          </a:bodyPr>
          <a:lstStyle/>
          <a:p>
            <a:pPr algn="just">
              <a:lnSpc>
                <a:spcPts val="2760"/>
              </a:lnSpc>
            </a:pPr>
            <a:r>
              <a:rPr lang="en-US" sz="2300">
                <a:solidFill>
                  <a:srgbClr val="000000"/>
                </a:solidFill>
                <a:latin typeface="Aileron"/>
                <a:ea typeface="Aileron"/>
                <a:cs typeface="Aileron"/>
                <a:sym typeface="Aileron"/>
              </a:rPr>
              <a:t>(16) The term </a:t>
            </a:r>
            <a:r>
              <a:rPr lang="en-US" sz="2300" b="1">
                <a:solidFill>
                  <a:srgbClr val="000000"/>
                </a:solidFill>
                <a:latin typeface="Aileron Bold"/>
                <a:ea typeface="Aileron Bold"/>
                <a:cs typeface="Aileron Bold"/>
                <a:sym typeface="Aileron Bold"/>
              </a:rPr>
              <a:t>"marihuana" </a:t>
            </a:r>
            <a:r>
              <a:rPr lang="en-US" sz="2300">
                <a:solidFill>
                  <a:srgbClr val="000000"/>
                </a:solidFill>
                <a:latin typeface="Aileron"/>
                <a:ea typeface="Aileron"/>
                <a:cs typeface="Aileron"/>
                <a:sym typeface="Aileron"/>
              </a:rPr>
              <a:t>means all parts of the plant Cannabis sativa L., whether growing or not; the seeds thereof; the resin extracted from any part of such plant; and every compound, manufacture, salt, derivative, mixture, or preparation of such plant, its seeds or resin. Such term does not include the mature stalks of such plant, fiber produced from such stalks, oil or cake made from the seeds of such plant, any other compound, manufacture, salt, derivative, mixture, or preparation of such mature stalks (except the resin extracted therefrom), fiber, oil, or cake, or the sterilized seed of such plant which is incapable of germination.</a:t>
            </a:r>
          </a:p>
        </p:txBody>
      </p:sp>
      <p:sp>
        <p:nvSpPr>
          <p:cNvPr id="25" name="TextBox 25"/>
          <p:cNvSpPr txBox="1"/>
          <p:nvPr/>
        </p:nvSpPr>
        <p:spPr>
          <a:xfrm>
            <a:off x="1028700" y="1869313"/>
            <a:ext cx="13618701"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Until 2018 Farm Bill; As Defined in Controlled Substances Act (1970)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7173062" y="6853023"/>
            <a:ext cx="10086238" cy="2005227"/>
            <a:chOff x="0" y="0"/>
            <a:chExt cx="2656458" cy="528126"/>
          </a:xfrm>
        </p:grpSpPr>
        <p:sp>
          <p:nvSpPr>
            <p:cNvPr id="10" name="Freeform 10"/>
            <p:cNvSpPr/>
            <p:nvPr/>
          </p:nvSpPr>
          <p:spPr>
            <a:xfrm>
              <a:off x="0" y="0"/>
              <a:ext cx="2656458" cy="528126"/>
            </a:xfrm>
            <a:custGeom>
              <a:avLst/>
              <a:gdLst/>
              <a:ahLst/>
              <a:cxnLst/>
              <a:rect l="l" t="t" r="r" b="b"/>
              <a:pathLst>
                <a:path w="2656458" h="528126">
                  <a:moveTo>
                    <a:pt x="15351" y="0"/>
                  </a:moveTo>
                  <a:lnTo>
                    <a:pt x="2641106" y="0"/>
                  </a:lnTo>
                  <a:cubicBezTo>
                    <a:pt x="2645178" y="0"/>
                    <a:pt x="2649082" y="1617"/>
                    <a:pt x="2651962" y="4496"/>
                  </a:cubicBezTo>
                  <a:cubicBezTo>
                    <a:pt x="2654840" y="7375"/>
                    <a:pt x="2656458" y="11280"/>
                    <a:pt x="2656458" y="15351"/>
                  </a:cubicBezTo>
                  <a:lnTo>
                    <a:pt x="2656458" y="512774"/>
                  </a:lnTo>
                  <a:cubicBezTo>
                    <a:pt x="2656458" y="516846"/>
                    <a:pt x="2654840" y="520750"/>
                    <a:pt x="2651962" y="523629"/>
                  </a:cubicBezTo>
                  <a:cubicBezTo>
                    <a:pt x="2649082" y="526508"/>
                    <a:pt x="2645178" y="528126"/>
                    <a:pt x="2641106" y="528126"/>
                  </a:cubicBezTo>
                  <a:lnTo>
                    <a:pt x="15351" y="528126"/>
                  </a:lnTo>
                  <a:cubicBezTo>
                    <a:pt x="11280" y="528126"/>
                    <a:pt x="7375" y="526508"/>
                    <a:pt x="4496" y="523629"/>
                  </a:cubicBezTo>
                  <a:cubicBezTo>
                    <a:pt x="1617" y="520750"/>
                    <a:pt x="0" y="516846"/>
                    <a:pt x="0" y="512774"/>
                  </a:cubicBezTo>
                  <a:lnTo>
                    <a:pt x="0" y="15351"/>
                  </a:lnTo>
                  <a:cubicBezTo>
                    <a:pt x="0" y="11280"/>
                    <a:pt x="1617" y="7375"/>
                    <a:pt x="4496" y="4496"/>
                  </a:cubicBezTo>
                  <a:cubicBezTo>
                    <a:pt x="7375" y="1617"/>
                    <a:pt x="11280" y="0"/>
                    <a:pt x="15351" y="0"/>
                  </a:cubicBezTo>
                  <a:close/>
                </a:path>
              </a:pathLst>
            </a:custGeom>
            <a:ln w="38100" cap="sq">
              <a:gradFill>
                <a:gsLst>
                  <a:gs pos="0">
                    <a:srgbClr val="102D7B">
                      <a:alpha val="100000"/>
                    </a:srgbClr>
                  </a:gs>
                  <a:gs pos="33333">
                    <a:srgbClr val="21C4D5">
                      <a:alpha val="100000"/>
                    </a:srgbClr>
                  </a:gs>
                  <a:gs pos="66667">
                    <a:srgbClr val="14868F">
                      <a:alpha val="100000"/>
                    </a:srgbClr>
                  </a:gs>
                  <a:gs pos="100000">
                    <a:srgbClr val="444444">
                      <a:alpha val="100000"/>
                    </a:srgbClr>
                  </a:gs>
                </a:gsLst>
                <a:path path="circle">
                  <a:fillToRect l="50000" t="50000" r="50000" b="50000"/>
                </a:path>
              </a:gradFill>
              <a:prstDash val="solid"/>
              <a:miter/>
            </a:ln>
          </p:spPr>
          <p:txBody>
            <a:bodyPr/>
            <a:lstStyle/>
            <a:p>
              <a:endParaRPr lang="en-US"/>
            </a:p>
          </p:txBody>
        </p:sp>
        <p:sp>
          <p:nvSpPr>
            <p:cNvPr id="11" name="TextBox 11"/>
            <p:cNvSpPr txBox="1"/>
            <p:nvPr/>
          </p:nvSpPr>
          <p:spPr>
            <a:xfrm>
              <a:off x="0" y="-28575"/>
              <a:ext cx="2656458" cy="556701"/>
            </a:xfrm>
            <a:prstGeom prst="rect">
              <a:avLst/>
            </a:prstGeom>
          </p:spPr>
          <p:txBody>
            <a:bodyPr lIns="50800" tIns="50800" rIns="50800" bIns="50800" rtlCol="0" anchor="ctr"/>
            <a:lstStyle/>
            <a:p>
              <a:pPr algn="ctr">
                <a:lnSpc>
                  <a:spcPts val="1960"/>
                </a:lnSpc>
              </a:pPr>
              <a:endParaRPr/>
            </a:p>
          </p:txBody>
        </p:sp>
      </p:grpSp>
      <p:sp>
        <p:nvSpPr>
          <p:cNvPr id="12" name="TextBox 12"/>
          <p:cNvSpPr txBox="1"/>
          <p:nvPr/>
        </p:nvSpPr>
        <p:spPr>
          <a:xfrm>
            <a:off x="1028700" y="1028700"/>
            <a:ext cx="13413279"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Defining Hemp</a:t>
            </a:r>
          </a:p>
        </p:txBody>
      </p:sp>
      <p:sp>
        <p:nvSpPr>
          <p:cNvPr id="13" name="TextBox 13"/>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14" name="TextBox 14"/>
          <p:cNvSpPr txBox="1"/>
          <p:nvPr/>
        </p:nvSpPr>
        <p:spPr>
          <a:xfrm>
            <a:off x="1028700" y="1869313"/>
            <a:ext cx="13618701" cy="504825"/>
          </a:xfrm>
          <a:prstGeom prst="rect">
            <a:avLst/>
          </a:prstGeom>
        </p:spPr>
        <p:txBody>
          <a:bodyPr lIns="0" tIns="0" rIns="0" bIns="0" rtlCol="0" anchor="t">
            <a:spAutoFit/>
          </a:bodyPr>
          <a:lstStyle/>
          <a:p>
            <a:pPr algn="l">
              <a:lnSpc>
                <a:spcPts val="3959"/>
              </a:lnSpc>
            </a:pPr>
            <a:r>
              <a:rPr lang="en-US" sz="3299" b="1">
                <a:solidFill>
                  <a:srgbClr val="11858E"/>
                </a:solidFill>
                <a:latin typeface="Aileron Bold"/>
                <a:ea typeface="Aileron Bold"/>
                <a:cs typeface="Aileron Bold"/>
                <a:sym typeface="Aileron Bold"/>
              </a:rPr>
              <a:t>2018 Farm Bill; </a:t>
            </a:r>
            <a:r>
              <a:rPr lang="en-US" sz="3299">
                <a:solidFill>
                  <a:srgbClr val="11858E"/>
                </a:solidFill>
                <a:latin typeface="Aileron"/>
                <a:ea typeface="Aileron"/>
                <a:cs typeface="Aileron"/>
                <a:sym typeface="Aileron"/>
              </a:rPr>
              <a:t>introduces hemp definition &amp; removes from CSA</a:t>
            </a:r>
          </a:p>
        </p:txBody>
      </p:sp>
      <p:sp>
        <p:nvSpPr>
          <p:cNvPr id="15" name="TextBox 15"/>
          <p:cNvSpPr txBox="1"/>
          <p:nvPr/>
        </p:nvSpPr>
        <p:spPr>
          <a:xfrm>
            <a:off x="1028700" y="2659888"/>
            <a:ext cx="5166302" cy="718820"/>
          </a:xfrm>
          <a:prstGeom prst="rect">
            <a:avLst/>
          </a:prstGeom>
        </p:spPr>
        <p:txBody>
          <a:bodyPr lIns="0" tIns="0" rIns="0" bIns="0" rtlCol="0" anchor="t">
            <a:spAutoFit/>
          </a:bodyPr>
          <a:lstStyle/>
          <a:p>
            <a:pPr algn="ctr">
              <a:lnSpc>
                <a:spcPts val="2799"/>
              </a:lnSpc>
            </a:pPr>
            <a:r>
              <a:rPr lang="en-US" sz="2799" b="1" spc="-139">
                <a:solidFill>
                  <a:srgbClr val="62BB48"/>
                </a:solidFill>
                <a:latin typeface="Aileron Bold"/>
                <a:ea typeface="Aileron Bold"/>
                <a:cs typeface="Aileron Bold"/>
                <a:sym typeface="Aileron Bold"/>
              </a:rPr>
              <a:t>AGRICULTURAL MARKETING </a:t>
            </a:r>
          </a:p>
          <a:p>
            <a:pPr algn="ctr">
              <a:lnSpc>
                <a:spcPts val="2799"/>
              </a:lnSpc>
            </a:pPr>
            <a:r>
              <a:rPr lang="en-US" sz="2799" b="1" spc="-139">
                <a:solidFill>
                  <a:srgbClr val="62BB48"/>
                </a:solidFill>
                <a:latin typeface="Aileron Bold"/>
                <a:ea typeface="Aileron Bold"/>
                <a:cs typeface="Aileron Bold"/>
                <a:sym typeface="Aileron Bold"/>
              </a:rPr>
              <a:t>ACT OF 1946 </a:t>
            </a:r>
          </a:p>
        </p:txBody>
      </p:sp>
      <p:sp>
        <p:nvSpPr>
          <p:cNvPr id="16" name="TextBox 16"/>
          <p:cNvSpPr txBox="1"/>
          <p:nvPr/>
        </p:nvSpPr>
        <p:spPr>
          <a:xfrm>
            <a:off x="1052150" y="4250203"/>
            <a:ext cx="5261443" cy="3345180"/>
          </a:xfrm>
          <a:prstGeom prst="rect">
            <a:avLst/>
          </a:prstGeom>
        </p:spPr>
        <p:txBody>
          <a:bodyPr lIns="0" tIns="0" rIns="0" bIns="0" rtlCol="0" anchor="t">
            <a:spAutoFit/>
          </a:bodyPr>
          <a:lstStyle/>
          <a:p>
            <a:pPr algn="just">
              <a:lnSpc>
                <a:spcPts val="2699"/>
              </a:lnSpc>
            </a:pPr>
            <a:r>
              <a:rPr lang="en-US" sz="2699">
                <a:solidFill>
                  <a:srgbClr val="444444"/>
                </a:solidFill>
                <a:latin typeface="Aileron"/>
                <a:ea typeface="Aileron"/>
                <a:cs typeface="Aileron"/>
                <a:sym typeface="Aileron"/>
              </a:rPr>
              <a:t>“(1) Hemp. The term hemp means the plant species Cannabis Sativa L. and any part of that plant, including the seeds thereof and all derivatives, extracts, cannabinoids, isomers, acids, salts, and salts of isomers, whether growing or not, with a </a:t>
            </a:r>
            <a:r>
              <a:rPr lang="en-US" sz="2699" u="sng">
                <a:solidFill>
                  <a:srgbClr val="444444"/>
                </a:solidFill>
                <a:latin typeface="Aileron"/>
                <a:ea typeface="Aileron"/>
                <a:cs typeface="Aileron"/>
                <a:sym typeface="Aileron"/>
              </a:rPr>
              <a:t>delta-9 </a:t>
            </a:r>
            <a:r>
              <a:rPr lang="en-US" sz="2699">
                <a:solidFill>
                  <a:srgbClr val="444444"/>
                </a:solidFill>
                <a:latin typeface="Aileron"/>
                <a:ea typeface="Aileron"/>
                <a:cs typeface="Aileron"/>
                <a:sym typeface="Aileron"/>
              </a:rPr>
              <a:t>THC concentration of not more than 0.3% on a dry weight basis.” </a:t>
            </a:r>
          </a:p>
        </p:txBody>
      </p:sp>
      <p:sp>
        <p:nvSpPr>
          <p:cNvPr id="17" name="TextBox 17"/>
          <p:cNvSpPr txBox="1"/>
          <p:nvPr/>
        </p:nvSpPr>
        <p:spPr>
          <a:xfrm>
            <a:off x="7173062" y="3788205"/>
            <a:ext cx="10086238" cy="3056255"/>
          </a:xfrm>
          <a:prstGeom prst="rect">
            <a:avLst/>
          </a:prstGeom>
        </p:spPr>
        <p:txBody>
          <a:bodyPr lIns="0" tIns="0" rIns="0" bIns="0" rtlCol="0" anchor="t">
            <a:spAutoFit/>
          </a:bodyPr>
          <a:lstStyle/>
          <a:p>
            <a:pPr algn="just">
              <a:lnSpc>
                <a:spcPts val="2200"/>
              </a:lnSpc>
            </a:pPr>
            <a:r>
              <a:rPr lang="en-US" sz="2200">
                <a:solidFill>
                  <a:srgbClr val="494949"/>
                </a:solidFill>
                <a:latin typeface="Aileron"/>
                <a:ea typeface="Aileron"/>
                <a:cs typeface="Aileron"/>
                <a:sym typeface="Aileron"/>
              </a:rPr>
              <a:t>(16)(A) Subject to subparagraph (B), the term "marihuana" means all parts of the plant Cannabis sativa L., whether growing or not; the seeds thereof; the resin extracted from any part of such plant; and every compound, manufacture, salt, derivative, mixture, or preparation of such plant, its seeds or resin.</a:t>
            </a:r>
          </a:p>
          <a:p>
            <a:pPr algn="just">
              <a:lnSpc>
                <a:spcPts val="2200"/>
              </a:lnSpc>
            </a:pPr>
            <a:r>
              <a:rPr lang="en-US" sz="2200" b="1">
                <a:solidFill>
                  <a:srgbClr val="494949"/>
                </a:solidFill>
                <a:latin typeface="Aileron Bold"/>
                <a:ea typeface="Aileron Bold"/>
                <a:cs typeface="Aileron Bold"/>
                <a:sym typeface="Aileron Bold"/>
              </a:rPr>
              <a:t>(B) The term "marihuana" does not include-</a:t>
            </a:r>
          </a:p>
          <a:p>
            <a:pPr algn="l">
              <a:lnSpc>
                <a:spcPts val="2200"/>
              </a:lnSpc>
            </a:pPr>
            <a:r>
              <a:rPr lang="en-US" sz="2200">
                <a:solidFill>
                  <a:srgbClr val="494949"/>
                </a:solidFill>
                <a:latin typeface="Aileron"/>
                <a:ea typeface="Aileron"/>
                <a:cs typeface="Aileron"/>
                <a:sym typeface="Aileron"/>
              </a:rPr>
              <a:t>(i) hemp, as defined in section 1639o of title 7; or</a:t>
            </a:r>
          </a:p>
          <a:p>
            <a:pPr algn="l">
              <a:lnSpc>
                <a:spcPts val="2200"/>
              </a:lnSpc>
            </a:pPr>
            <a:r>
              <a:rPr lang="en-US" sz="2200">
                <a:solidFill>
                  <a:srgbClr val="494949"/>
                </a:solidFill>
                <a:latin typeface="Aileron"/>
                <a:ea typeface="Aileron"/>
                <a:cs typeface="Aileron"/>
                <a:sym typeface="Aileron"/>
              </a:rPr>
              <a:t>(ii) the mature stalks of such plant, fiber produced from such stalks, oil or cake made from the seeds of such plant, any other compound, manufacture, salt, derivative, mixture, or preparation of such mature stalks (except the resin extracted therefrom), fiber, oil, or cake, or the sterilized seed of such plant which is incapable of germination.</a:t>
            </a:r>
          </a:p>
        </p:txBody>
      </p:sp>
      <p:sp>
        <p:nvSpPr>
          <p:cNvPr id="18" name="TextBox 18"/>
          <p:cNvSpPr txBox="1"/>
          <p:nvPr/>
        </p:nvSpPr>
        <p:spPr>
          <a:xfrm>
            <a:off x="7448409" y="7043888"/>
            <a:ext cx="9592040" cy="1665605"/>
          </a:xfrm>
          <a:prstGeom prst="rect">
            <a:avLst/>
          </a:prstGeom>
        </p:spPr>
        <p:txBody>
          <a:bodyPr lIns="0" tIns="0" rIns="0" bIns="0" rtlCol="0" anchor="t">
            <a:spAutoFit/>
          </a:bodyPr>
          <a:lstStyle/>
          <a:p>
            <a:pPr algn="just">
              <a:lnSpc>
                <a:spcPts val="2199"/>
              </a:lnSpc>
            </a:pPr>
            <a:r>
              <a:rPr lang="en-US" sz="2199">
                <a:solidFill>
                  <a:srgbClr val="000000"/>
                </a:solidFill>
                <a:latin typeface="Aileron"/>
                <a:ea typeface="Aileron"/>
                <a:cs typeface="Aileron"/>
                <a:sym typeface="Aileron"/>
              </a:rPr>
              <a:t>Farm Bill led to DEA amending Code of Federal Regulation (CFR 1308.11, adding </a:t>
            </a:r>
            <a:r>
              <a:rPr lang="en-US" sz="2199" b="1">
                <a:solidFill>
                  <a:srgbClr val="102D7B"/>
                </a:solidFill>
                <a:latin typeface="Aileron Bold"/>
                <a:ea typeface="Aileron Bold"/>
                <a:cs typeface="Aileron Bold"/>
                <a:sym typeface="Aileron Bold"/>
              </a:rPr>
              <a:t>“marijuana extract” (58)</a:t>
            </a:r>
            <a:r>
              <a:rPr lang="en-US" sz="2199">
                <a:solidFill>
                  <a:srgbClr val="000000"/>
                </a:solidFill>
                <a:latin typeface="Aileron"/>
                <a:ea typeface="Aileron"/>
                <a:cs typeface="Aileron"/>
                <a:sym typeface="Aileron"/>
              </a:rPr>
              <a:t> under Schedule I with “marihuana” (23)</a:t>
            </a:r>
          </a:p>
          <a:p>
            <a:pPr algn="l">
              <a:lnSpc>
                <a:spcPts val="2199"/>
              </a:lnSpc>
            </a:pPr>
            <a:r>
              <a:rPr lang="en-US" sz="2199" i="1">
                <a:solidFill>
                  <a:srgbClr val="444444"/>
                </a:solidFill>
                <a:latin typeface="Aileron Light Italics"/>
                <a:ea typeface="Aileron Light Italics"/>
                <a:cs typeface="Aileron Light Italics"/>
                <a:sym typeface="Aileron Light Italics"/>
              </a:rPr>
              <a:t>Meaning an extract containing one or more cannabinoids that has been derived from any plant of the genus Cannabis, containing greater than 0.3% delta-9-tetrahydrocannabinol on a dry weight basis, other than the separated resin (whether crude or purified) obtained from the plant.</a:t>
            </a:r>
          </a:p>
        </p:txBody>
      </p:sp>
      <p:sp>
        <p:nvSpPr>
          <p:cNvPr id="19" name="TextBox 19"/>
          <p:cNvSpPr txBox="1"/>
          <p:nvPr/>
        </p:nvSpPr>
        <p:spPr>
          <a:xfrm>
            <a:off x="7129415" y="2659888"/>
            <a:ext cx="10129885" cy="366395"/>
          </a:xfrm>
          <a:prstGeom prst="rect">
            <a:avLst/>
          </a:prstGeom>
        </p:spPr>
        <p:txBody>
          <a:bodyPr lIns="0" tIns="0" rIns="0" bIns="0" rtlCol="0" anchor="t">
            <a:spAutoFit/>
          </a:bodyPr>
          <a:lstStyle/>
          <a:p>
            <a:pPr algn="ctr">
              <a:lnSpc>
                <a:spcPts val="2799"/>
              </a:lnSpc>
            </a:pPr>
            <a:r>
              <a:rPr lang="en-US" sz="2799" b="1" spc="-139">
                <a:solidFill>
                  <a:srgbClr val="102D7B"/>
                </a:solidFill>
                <a:latin typeface="Aileron Bold"/>
                <a:ea typeface="Aileron Bold"/>
                <a:cs typeface="Aileron Bold"/>
                <a:sym typeface="Aileron Bold"/>
              </a:rPr>
              <a:t>CONTROLLED SUBSTANCES ACT</a:t>
            </a:r>
          </a:p>
        </p:txBody>
      </p:sp>
      <p:grpSp>
        <p:nvGrpSpPr>
          <p:cNvPr id="20" name="Group 20"/>
          <p:cNvGrpSpPr/>
          <p:nvPr/>
        </p:nvGrpSpPr>
        <p:grpSpPr>
          <a:xfrm>
            <a:off x="9991298" y="3073908"/>
            <a:ext cx="4506262" cy="609600"/>
            <a:chOff x="0" y="0"/>
            <a:chExt cx="1186834" cy="160553"/>
          </a:xfrm>
        </p:grpSpPr>
        <p:sp>
          <p:nvSpPr>
            <p:cNvPr id="21" name="Freeform 21"/>
            <p:cNvSpPr/>
            <p:nvPr/>
          </p:nvSpPr>
          <p:spPr>
            <a:xfrm>
              <a:off x="0" y="0"/>
              <a:ext cx="1186834" cy="160553"/>
            </a:xfrm>
            <a:custGeom>
              <a:avLst/>
              <a:gdLst/>
              <a:ahLst/>
              <a:cxnLst/>
              <a:rect l="l" t="t" r="r" b="b"/>
              <a:pathLst>
                <a:path w="1186834" h="160553">
                  <a:moveTo>
                    <a:pt x="80277" y="0"/>
                  </a:moveTo>
                  <a:lnTo>
                    <a:pt x="1106558" y="0"/>
                  </a:lnTo>
                  <a:cubicBezTo>
                    <a:pt x="1127849" y="0"/>
                    <a:pt x="1148267" y="8458"/>
                    <a:pt x="1163322" y="23512"/>
                  </a:cubicBezTo>
                  <a:cubicBezTo>
                    <a:pt x="1178377" y="38567"/>
                    <a:pt x="1186834" y="58986"/>
                    <a:pt x="1186834" y="80277"/>
                  </a:cubicBezTo>
                  <a:lnTo>
                    <a:pt x="1186834" y="80277"/>
                  </a:lnTo>
                  <a:cubicBezTo>
                    <a:pt x="1186834" y="124612"/>
                    <a:pt x="1150893" y="160553"/>
                    <a:pt x="1106558" y="160553"/>
                  </a:cubicBezTo>
                  <a:lnTo>
                    <a:pt x="80277" y="160553"/>
                  </a:lnTo>
                  <a:cubicBezTo>
                    <a:pt x="58986" y="160553"/>
                    <a:pt x="38567" y="152095"/>
                    <a:pt x="23512" y="137041"/>
                  </a:cubicBezTo>
                  <a:cubicBezTo>
                    <a:pt x="8458" y="121986"/>
                    <a:pt x="0" y="101567"/>
                    <a:pt x="0" y="80277"/>
                  </a:cubicBezTo>
                  <a:lnTo>
                    <a:pt x="0" y="80277"/>
                  </a:lnTo>
                  <a:cubicBezTo>
                    <a:pt x="0" y="58986"/>
                    <a:pt x="8458" y="38567"/>
                    <a:pt x="23512" y="23512"/>
                  </a:cubicBezTo>
                  <a:cubicBezTo>
                    <a:pt x="38567" y="8458"/>
                    <a:pt x="58986" y="0"/>
                    <a:pt x="80277" y="0"/>
                  </a:cubicBezTo>
                  <a:close/>
                </a:path>
              </a:pathLst>
            </a:custGeom>
            <a:solidFill>
              <a:srgbClr val="002367"/>
            </a:solidFill>
          </p:spPr>
          <p:txBody>
            <a:bodyPr/>
            <a:lstStyle/>
            <a:p>
              <a:endParaRPr lang="en-US"/>
            </a:p>
          </p:txBody>
        </p:sp>
        <p:sp>
          <p:nvSpPr>
            <p:cNvPr id="22" name="TextBox 22"/>
            <p:cNvSpPr txBox="1"/>
            <p:nvPr/>
          </p:nvSpPr>
          <p:spPr>
            <a:xfrm>
              <a:off x="0" y="-57150"/>
              <a:ext cx="1186834" cy="217703"/>
            </a:xfrm>
            <a:prstGeom prst="rect">
              <a:avLst/>
            </a:prstGeom>
          </p:spPr>
          <p:txBody>
            <a:bodyPr lIns="50800" tIns="50800" rIns="50800" bIns="50800" rtlCol="0" anchor="ctr"/>
            <a:lstStyle/>
            <a:p>
              <a:pPr algn="ctr">
                <a:lnSpc>
                  <a:spcPts val="3919"/>
                </a:lnSpc>
              </a:pPr>
              <a:r>
                <a:rPr lang="en-US" sz="2799" b="1">
                  <a:solidFill>
                    <a:srgbClr val="FFFFFE"/>
                  </a:solidFill>
                  <a:latin typeface="Aileron Bold"/>
                  <a:ea typeface="Aileron Bold"/>
                  <a:cs typeface="Aileron Bold"/>
                  <a:sym typeface="Aileron Bold"/>
                </a:rPr>
                <a:t>21 USC 802 - Definitions</a:t>
              </a:r>
            </a:p>
          </p:txBody>
        </p:sp>
      </p:grpSp>
      <p:grpSp>
        <p:nvGrpSpPr>
          <p:cNvPr id="23" name="Group 23"/>
          <p:cNvGrpSpPr/>
          <p:nvPr/>
        </p:nvGrpSpPr>
        <p:grpSpPr>
          <a:xfrm>
            <a:off x="1429741" y="3445305"/>
            <a:ext cx="4506262" cy="609600"/>
            <a:chOff x="0" y="0"/>
            <a:chExt cx="1186834" cy="160553"/>
          </a:xfrm>
        </p:grpSpPr>
        <p:sp>
          <p:nvSpPr>
            <p:cNvPr id="24" name="Freeform 24"/>
            <p:cNvSpPr/>
            <p:nvPr/>
          </p:nvSpPr>
          <p:spPr>
            <a:xfrm>
              <a:off x="0" y="0"/>
              <a:ext cx="1186834" cy="160553"/>
            </a:xfrm>
            <a:custGeom>
              <a:avLst/>
              <a:gdLst/>
              <a:ahLst/>
              <a:cxnLst/>
              <a:rect l="l" t="t" r="r" b="b"/>
              <a:pathLst>
                <a:path w="1186834" h="160553">
                  <a:moveTo>
                    <a:pt x="80277" y="0"/>
                  </a:moveTo>
                  <a:lnTo>
                    <a:pt x="1106558" y="0"/>
                  </a:lnTo>
                  <a:cubicBezTo>
                    <a:pt x="1127849" y="0"/>
                    <a:pt x="1148267" y="8458"/>
                    <a:pt x="1163322" y="23512"/>
                  </a:cubicBezTo>
                  <a:cubicBezTo>
                    <a:pt x="1178377" y="38567"/>
                    <a:pt x="1186834" y="58986"/>
                    <a:pt x="1186834" y="80277"/>
                  </a:cubicBezTo>
                  <a:lnTo>
                    <a:pt x="1186834" y="80277"/>
                  </a:lnTo>
                  <a:cubicBezTo>
                    <a:pt x="1186834" y="124612"/>
                    <a:pt x="1150893" y="160553"/>
                    <a:pt x="1106558" y="160553"/>
                  </a:cubicBezTo>
                  <a:lnTo>
                    <a:pt x="80277" y="160553"/>
                  </a:lnTo>
                  <a:cubicBezTo>
                    <a:pt x="58986" y="160553"/>
                    <a:pt x="38567" y="152095"/>
                    <a:pt x="23512" y="137041"/>
                  </a:cubicBezTo>
                  <a:cubicBezTo>
                    <a:pt x="8458" y="121986"/>
                    <a:pt x="0" y="101567"/>
                    <a:pt x="0" y="80277"/>
                  </a:cubicBezTo>
                  <a:lnTo>
                    <a:pt x="0" y="80277"/>
                  </a:lnTo>
                  <a:cubicBezTo>
                    <a:pt x="0" y="58986"/>
                    <a:pt x="8458" y="38567"/>
                    <a:pt x="23512" y="23512"/>
                  </a:cubicBezTo>
                  <a:cubicBezTo>
                    <a:pt x="38567" y="8458"/>
                    <a:pt x="58986" y="0"/>
                    <a:pt x="80277" y="0"/>
                  </a:cubicBezTo>
                  <a:close/>
                </a:path>
              </a:pathLst>
            </a:custGeom>
            <a:solidFill>
              <a:srgbClr val="62BB48"/>
            </a:solidFill>
          </p:spPr>
          <p:txBody>
            <a:bodyPr/>
            <a:lstStyle/>
            <a:p>
              <a:endParaRPr lang="en-US"/>
            </a:p>
          </p:txBody>
        </p:sp>
        <p:sp>
          <p:nvSpPr>
            <p:cNvPr id="25" name="TextBox 25"/>
            <p:cNvSpPr txBox="1"/>
            <p:nvPr/>
          </p:nvSpPr>
          <p:spPr>
            <a:xfrm>
              <a:off x="0" y="-57150"/>
              <a:ext cx="1186834" cy="217703"/>
            </a:xfrm>
            <a:prstGeom prst="rect">
              <a:avLst/>
            </a:prstGeom>
          </p:spPr>
          <p:txBody>
            <a:bodyPr lIns="50800" tIns="50800" rIns="50800" bIns="50800" rtlCol="0" anchor="ctr"/>
            <a:lstStyle/>
            <a:p>
              <a:pPr algn="ctr">
                <a:lnSpc>
                  <a:spcPts val="3919"/>
                </a:lnSpc>
              </a:pPr>
              <a:r>
                <a:rPr lang="en-US" sz="2799" b="1">
                  <a:solidFill>
                    <a:srgbClr val="FFFFFE"/>
                  </a:solidFill>
                  <a:latin typeface="Aileron Bold"/>
                  <a:ea typeface="Aileron Bold"/>
                  <a:cs typeface="Aileron Bold"/>
                  <a:sym typeface="Aileron Bold"/>
                </a:rPr>
                <a:t>7 USC 1639o: Definitions</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16214A"/>
                </a:solidFill>
                <a:latin typeface="Aileron"/>
                <a:ea typeface="Aileron"/>
                <a:cs typeface="Aileron"/>
                <a:sym typeface="Aileron"/>
              </a:rPr>
              <a:t>For informational purposes only. All rights reserved. © 2026 CRB Monitor </a:t>
            </a:r>
          </a:p>
        </p:txBody>
      </p:sp>
      <p:grpSp>
        <p:nvGrpSpPr>
          <p:cNvPr id="4" name="Group 4"/>
          <p:cNvGrpSpPr/>
          <p:nvPr/>
        </p:nvGrpSpPr>
        <p:grpSpPr>
          <a:xfrm>
            <a:off x="1028700" y="2821134"/>
            <a:ext cx="4331743" cy="6090646"/>
            <a:chOff x="0" y="0"/>
            <a:chExt cx="1140871" cy="1604121"/>
          </a:xfrm>
        </p:grpSpPr>
        <p:sp>
          <p:nvSpPr>
            <p:cNvPr id="5" name="Freeform 5"/>
            <p:cNvSpPr/>
            <p:nvPr/>
          </p:nvSpPr>
          <p:spPr>
            <a:xfrm>
              <a:off x="0" y="0"/>
              <a:ext cx="1140871" cy="1604121"/>
            </a:xfrm>
            <a:custGeom>
              <a:avLst/>
              <a:gdLst/>
              <a:ahLst/>
              <a:cxnLst/>
              <a:rect l="l" t="t" r="r" b="b"/>
              <a:pathLst>
                <a:path w="1140871" h="1604121">
                  <a:moveTo>
                    <a:pt x="60767" y="0"/>
                  </a:moveTo>
                  <a:lnTo>
                    <a:pt x="1080104" y="0"/>
                  </a:lnTo>
                  <a:cubicBezTo>
                    <a:pt x="1113664" y="0"/>
                    <a:pt x="1140871" y="27206"/>
                    <a:pt x="1140871" y="60767"/>
                  </a:cubicBezTo>
                  <a:lnTo>
                    <a:pt x="1140871" y="1543354"/>
                  </a:lnTo>
                  <a:cubicBezTo>
                    <a:pt x="1140871" y="1576915"/>
                    <a:pt x="1113664" y="1604121"/>
                    <a:pt x="1080104" y="1604121"/>
                  </a:cubicBezTo>
                  <a:lnTo>
                    <a:pt x="60767" y="1604121"/>
                  </a:lnTo>
                  <a:cubicBezTo>
                    <a:pt x="27206" y="1604121"/>
                    <a:pt x="0" y="1576915"/>
                    <a:pt x="0" y="1543354"/>
                  </a:cubicBezTo>
                  <a:lnTo>
                    <a:pt x="0" y="60767"/>
                  </a:lnTo>
                  <a:cubicBezTo>
                    <a:pt x="0" y="27206"/>
                    <a:pt x="27206" y="0"/>
                    <a:pt x="60767" y="0"/>
                  </a:cubicBezTo>
                  <a:close/>
                </a:path>
              </a:pathLst>
            </a:custGeom>
            <a:solidFill>
              <a:srgbClr val="D9DEE3"/>
            </a:solidFill>
            <a:ln w="38100" cap="rnd">
              <a:solidFill>
                <a:srgbClr val="62BB48"/>
              </a:solidFill>
              <a:prstDash val="solid"/>
              <a:round/>
            </a:ln>
          </p:spPr>
          <p:txBody>
            <a:bodyPr/>
            <a:lstStyle/>
            <a:p>
              <a:endParaRPr lang="en-US"/>
            </a:p>
          </p:txBody>
        </p:sp>
        <p:sp>
          <p:nvSpPr>
            <p:cNvPr id="6" name="TextBox 6"/>
            <p:cNvSpPr txBox="1"/>
            <p:nvPr/>
          </p:nvSpPr>
          <p:spPr>
            <a:xfrm>
              <a:off x="0" y="0"/>
              <a:ext cx="1140871" cy="1604121"/>
            </a:xfrm>
            <a:prstGeom prst="rect">
              <a:avLst/>
            </a:prstGeom>
          </p:spPr>
          <p:txBody>
            <a:bodyPr lIns="50800" tIns="50800" rIns="50800" bIns="50800" rtlCol="0" anchor="ctr"/>
            <a:lstStyle/>
            <a:p>
              <a:pPr algn="ctr">
                <a:lnSpc>
                  <a:spcPts val="1620"/>
                </a:lnSpc>
              </a:pPr>
              <a:endParaRPr/>
            </a:p>
          </p:txBody>
        </p:sp>
      </p:grpSp>
      <p:sp>
        <p:nvSpPr>
          <p:cNvPr id="7" name="TextBox 7"/>
          <p:cNvSpPr txBox="1"/>
          <p:nvPr/>
        </p:nvSpPr>
        <p:spPr>
          <a:xfrm>
            <a:off x="1219150" y="3286224"/>
            <a:ext cx="3875688" cy="1052627"/>
          </a:xfrm>
          <a:prstGeom prst="rect">
            <a:avLst/>
          </a:prstGeom>
        </p:spPr>
        <p:txBody>
          <a:bodyPr lIns="0" tIns="0" rIns="0" bIns="0" rtlCol="0" anchor="t">
            <a:spAutoFit/>
          </a:bodyPr>
          <a:lstStyle/>
          <a:p>
            <a:pPr algn="ctr">
              <a:lnSpc>
                <a:spcPts val="2721"/>
              </a:lnSpc>
            </a:pPr>
            <a:r>
              <a:rPr lang="en-US" sz="2799" b="1" spc="-190">
                <a:solidFill>
                  <a:srgbClr val="2FB457"/>
                </a:solidFill>
                <a:latin typeface="Aileron Bold"/>
                <a:ea typeface="Aileron Bold"/>
                <a:cs typeface="Aileron Bold"/>
                <a:sym typeface="Aileron Bold"/>
              </a:rPr>
              <a:t>U.S. Agriculture Improvement Act </a:t>
            </a:r>
          </a:p>
          <a:p>
            <a:pPr algn="ctr">
              <a:lnSpc>
                <a:spcPts val="2721"/>
              </a:lnSpc>
            </a:pPr>
            <a:r>
              <a:rPr lang="en-US" sz="2799" b="1" i="1" spc="-190">
                <a:solidFill>
                  <a:srgbClr val="2FB457"/>
                </a:solidFill>
                <a:latin typeface="Aileron Bold Italics"/>
                <a:ea typeface="Aileron Bold Italics"/>
                <a:cs typeface="Aileron Bold Italics"/>
                <a:sym typeface="Aileron Bold Italics"/>
              </a:rPr>
              <a:t>(AKA The Farm Bill)</a:t>
            </a:r>
          </a:p>
        </p:txBody>
      </p:sp>
      <p:sp>
        <p:nvSpPr>
          <p:cNvPr id="8" name="TextBox 8"/>
          <p:cNvSpPr txBox="1"/>
          <p:nvPr/>
        </p:nvSpPr>
        <p:spPr>
          <a:xfrm>
            <a:off x="1697844" y="2622823"/>
            <a:ext cx="2918299" cy="463296"/>
          </a:xfrm>
          <a:prstGeom prst="rect">
            <a:avLst/>
          </a:prstGeom>
        </p:spPr>
        <p:txBody>
          <a:bodyPr lIns="0" tIns="0" rIns="0" bIns="0" rtlCol="0" anchor="t">
            <a:spAutoFit/>
          </a:bodyPr>
          <a:lstStyle/>
          <a:p>
            <a:pPr algn="ctr">
              <a:lnSpc>
                <a:spcPts val="3402"/>
              </a:lnSpc>
            </a:pPr>
            <a:r>
              <a:rPr lang="en-US" sz="3500" b="1" spc="-238">
                <a:solidFill>
                  <a:srgbClr val="FFFFFF"/>
                </a:solidFill>
                <a:latin typeface="Aileron Bold"/>
                <a:ea typeface="Aileron Bold"/>
                <a:cs typeface="Aileron Bold"/>
                <a:sym typeface="Aileron Bold"/>
              </a:rPr>
              <a:t>2018</a:t>
            </a:r>
          </a:p>
        </p:txBody>
      </p:sp>
      <p:sp>
        <p:nvSpPr>
          <p:cNvPr id="9" name="TextBox 9"/>
          <p:cNvSpPr txBox="1"/>
          <p:nvPr/>
        </p:nvSpPr>
        <p:spPr>
          <a:xfrm>
            <a:off x="1219150" y="4481726"/>
            <a:ext cx="3976490" cy="4114800"/>
          </a:xfrm>
          <a:prstGeom prst="rect">
            <a:avLst/>
          </a:prstGeom>
        </p:spPr>
        <p:txBody>
          <a:bodyPr lIns="0" tIns="0" rIns="0" bIns="0" rtlCol="0" anchor="t">
            <a:spAutoFit/>
          </a:bodyPr>
          <a:lstStyle/>
          <a:p>
            <a:pPr algn="just">
              <a:lnSpc>
                <a:spcPts val="2760"/>
              </a:lnSpc>
            </a:pPr>
            <a:r>
              <a:rPr lang="en-US" sz="2300">
                <a:solidFill>
                  <a:srgbClr val="000000"/>
                </a:solidFill>
                <a:latin typeface="Aileron"/>
                <a:ea typeface="Aileron"/>
                <a:cs typeface="Aileron"/>
                <a:sym typeface="Aileron"/>
              </a:rPr>
              <a:t>“(</a:t>
            </a:r>
            <a:r>
              <a:rPr lang="en-US" sz="2300" b="1">
                <a:solidFill>
                  <a:srgbClr val="000000"/>
                </a:solidFill>
                <a:latin typeface="Aileron Bold"/>
                <a:ea typeface="Aileron Bold"/>
                <a:cs typeface="Aileron Bold"/>
                <a:sym typeface="Aileron Bold"/>
              </a:rPr>
              <a:t>1) Hemp.</a:t>
            </a:r>
            <a:r>
              <a:rPr lang="en-US" sz="2300">
                <a:solidFill>
                  <a:srgbClr val="000000"/>
                </a:solidFill>
                <a:latin typeface="Aileron"/>
                <a:ea typeface="Aileron"/>
                <a:cs typeface="Aileron"/>
                <a:sym typeface="Aileron"/>
              </a:rPr>
              <a:t> The term hemp means the plant species Cannabis Sativa L. and any part of that plant, including the seeds thereof and all derivatives, extracts, cannabinoids, isomers, acids, salts, and salts of isomers, whether growing or not, with </a:t>
            </a:r>
            <a:r>
              <a:rPr lang="en-US" sz="2300" b="1">
                <a:solidFill>
                  <a:srgbClr val="000000"/>
                </a:solidFill>
                <a:latin typeface="Aileron Bold"/>
                <a:ea typeface="Aileron Bold"/>
                <a:cs typeface="Aileron Bold"/>
                <a:sym typeface="Aileron Bold"/>
              </a:rPr>
              <a:t>a </a:t>
            </a:r>
            <a:r>
              <a:rPr lang="en-US" sz="2300" b="1" u="sng">
                <a:solidFill>
                  <a:srgbClr val="000000"/>
                </a:solidFill>
                <a:latin typeface="Aileron Bold"/>
                <a:ea typeface="Aileron Bold"/>
                <a:cs typeface="Aileron Bold"/>
                <a:sym typeface="Aileron Bold"/>
              </a:rPr>
              <a:t>delta-9 </a:t>
            </a:r>
            <a:r>
              <a:rPr lang="en-US" sz="2300" b="1">
                <a:solidFill>
                  <a:srgbClr val="000000"/>
                </a:solidFill>
                <a:latin typeface="Aileron Bold"/>
                <a:ea typeface="Aileron Bold"/>
                <a:cs typeface="Aileron Bold"/>
                <a:sym typeface="Aileron Bold"/>
              </a:rPr>
              <a:t>THC concentration of not more than 0.3% on a dry weight basis</a:t>
            </a:r>
            <a:r>
              <a:rPr lang="en-US" sz="2300">
                <a:solidFill>
                  <a:srgbClr val="000000"/>
                </a:solidFill>
                <a:latin typeface="Aileron"/>
                <a:ea typeface="Aileron"/>
                <a:cs typeface="Aileron"/>
                <a:sym typeface="Aileron"/>
              </a:rPr>
              <a:t>.” </a:t>
            </a:r>
          </a:p>
        </p:txBody>
      </p:sp>
      <p:sp>
        <p:nvSpPr>
          <p:cNvPr id="10" name="TextBox 10"/>
          <p:cNvSpPr txBox="1"/>
          <p:nvPr/>
        </p:nvSpPr>
        <p:spPr>
          <a:xfrm>
            <a:off x="6518119" y="3068403"/>
            <a:ext cx="10722660" cy="1071245"/>
          </a:xfrm>
          <a:prstGeom prst="rect">
            <a:avLst/>
          </a:prstGeom>
        </p:spPr>
        <p:txBody>
          <a:bodyPr lIns="0" tIns="0" rIns="0" bIns="0" rtlCol="0" anchor="t">
            <a:spAutoFit/>
          </a:bodyPr>
          <a:lstStyle/>
          <a:p>
            <a:pPr algn="ctr">
              <a:lnSpc>
                <a:spcPts val="2799"/>
              </a:lnSpc>
            </a:pPr>
            <a:r>
              <a:rPr lang="en-US" sz="2799" b="1" spc="-190">
                <a:solidFill>
                  <a:srgbClr val="62BB48"/>
                </a:solidFill>
                <a:latin typeface="Aileron Bold"/>
                <a:ea typeface="Aileron Bold"/>
                <a:cs typeface="Aileron Bold"/>
                <a:sym typeface="Aileron Bold"/>
              </a:rPr>
              <a:t>H.R.5371 - Continuing Appropriations, Agriculture, Legislative Branch, Military Construction and Veterans Affairs, and Extensions Act</a:t>
            </a:r>
          </a:p>
          <a:p>
            <a:pPr algn="ctr">
              <a:lnSpc>
                <a:spcPts val="2799"/>
              </a:lnSpc>
            </a:pPr>
            <a:endParaRPr lang="en-US" sz="2799" b="1" spc="-190">
              <a:solidFill>
                <a:srgbClr val="62BB48"/>
              </a:solidFill>
              <a:latin typeface="Aileron Bold"/>
              <a:ea typeface="Aileron Bold"/>
              <a:cs typeface="Aileron Bold"/>
              <a:sym typeface="Aileron Bold"/>
            </a:endParaRPr>
          </a:p>
        </p:txBody>
      </p:sp>
      <p:sp>
        <p:nvSpPr>
          <p:cNvPr id="11" name="TextBox 11"/>
          <p:cNvSpPr txBox="1"/>
          <p:nvPr/>
        </p:nvSpPr>
        <p:spPr>
          <a:xfrm>
            <a:off x="6518119" y="2571428"/>
            <a:ext cx="10722660" cy="465977"/>
          </a:xfrm>
          <a:prstGeom prst="rect">
            <a:avLst/>
          </a:prstGeom>
        </p:spPr>
        <p:txBody>
          <a:bodyPr lIns="0" tIns="0" rIns="0" bIns="0" rtlCol="0" anchor="t">
            <a:spAutoFit/>
          </a:bodyPr>
          <a:lstStyle/>
          <a:p>
            <a:pPr algn="ctr">
              <a:lnSpc>
                <a:spcPts val="3491"/>
              </a:lnSpc>
            </a:pPr>
            <a:r>
              <a:rPr lang="en-US" sz="3592" b="1" spc="-244">
                <a:solidFill>
                  <a:srgbClr val="231F20"/>
                </a:solidFill>
                <a:latin typeface="Aileron Bold"/>
                <a:ea typeface="Aileron Bold"/>
                <a:cs typeface="Aileron Bold"/>
                <a:sym typeface="Aileron Bold"/>
              </a:rPr>
              <a:t>November 12, 2025</a:t>
            </a:r>
          </a:p>
        </p:txBody>
      </p:sp>
      <p:sp>
        <p:nvSpPr>
          <p:cNvPr id="12" name="TextBox 12"/>
          <p:cNvSpPr txBox="1"/>
          <p:nvPr/>
        </p:nvSpPr>
        <p:spPr>
          <a:xfrm>
            <a:off x="6536640" y="3822062"/>
            <a:ext cx="10722660" cy="1851660"/>
          </a:xfrm>
          <a:prstGeom prst="rect">
            <a:avLst/>
          </a:prstGeom>
        </p:spPr>
        <p:txBody>
          <a:bodyPr lIns="0" tIns="0" rIns="0" bIns="0" rtlCol="0" anchor="t">
            <a:spAutoFit/>
          </a:bodyPr>
          <a:lstStyle/>
          <a:p>
            <a:pPr algn="l">
              <a:lnSpc>
                <a:spcPts val="2400"/>
              </a:lnSpc>
            </a:pPr>
            <a:r>
              <a:rPr lang="en-US" sz="2400">
                <a:solidFill>
                  <a:srgbClr val="000000"/>
                </a:solidFill>
                <a:latin typeface="Aileron"/>
                <a:ea typeface="Aileron"/>
                <a:cs typeface="Aileron"/>
                <a:sym typeface="Aileron"/>
              </a:rPr>
              <a:t>‘‘(A) IN GENERAL.—The term ‘hemp’ means the plant Cannabis sativa L. and any part of that plant, including the seeds thereof and all derivatives, extracts, cannabinoids, isomers, acids, salts, and salts of isomers, whether growing or not, with a</a:t>
            </a:r>
            <a:r>
              <a:rPr lang="en-US" sz="2400" b="1">
                <a:solidFill>
                  <a:srgbClr val="000000"/>
                </a:solidFill>
                <a:latin typeface="Aileron Bold"/>
                <a:ea typeface="Aileron Bold"/>
                <a:cs typeface="Aileron Bold"/>
                <a:sym typeface="Aileron Bold"/>
              </a:rPr>
              <a:t> </a:t>
            </a:r>
            <a:r>
              <a:rPr lang="en-US" sz="2400" b="1" u="sng">
                <a:solidFill>
                  <a:srgbClr val="000000"/>
                </a:solidFill>
                <a:latin typeface="Aileron Bold"/>
                <a:ea typeface="Aileron Bold"/>
                <a:cs typeface="Aileron Bold"/>
                <a:sym typeface="Aileron Bold"/>
              </a:rPr>
              <a:t>total </a:t>
            </a:r>
            <a:r>
              <a:rPr lang="en-US" sz="2400" b="1">
                <a:solidFill>
                  <a:srgbClr val="000000"/>
                </a:solidFill>
                <a:latin typeface="Aileron Bold"/>
                <a:ea typeface="Aileron Bold"/>
                <a:cs typeface="Aileron Bold"/>
                <a:sym typeface="Aileron Bold"/>
              </a:rPr>
              <a:t>tetrahydrocannabinols concentration (including tetrahydrocannabinolic acid) of not more than 0.3 percent on a dry weight basis. </a:t>
            </a:r>
          </a:p>
        </p:txBody>
      </p:sp>
      <p:sp>
        <p:nvSpPr>
          <p:cNvPr id="13" name="TextBox 13"/>
          <p:cNvSpPr txBox="1"/>
          <p:nvPr/>
        </p:nvSpPr>
        <p:spPr>
          <a:xfrm>
            <a:off x="6536640" y="5818133"/>
            <a:ext cx="10575701" cy="3394710"/>
          </a:xfrm>
          <a:prstGeom prst="rect">
            <a:avLst/>
          </a:prstGeom>
        </p:spPr>
        <p:txBody>
          <a:bodyPr lIns="0" tIns="0" rIns="0" bIns="0" rtlCol="0" anchor="t">
            <a:spAutoFit/>
          </a:bodyPr>
          <a:lstStyle/>
          <a:p>
            <a:pPr algn="just">
              <a:lnSpc>
                <a:spcPts val="2400"/>
              </a:lnSpc>
            </a:pPr>
            <a:r>
              <a:rPr lang="en-US" sz="2400" b="1">
                <a:solidFill>
                  <a:srgbClr val="4F9A67"/>
                </a:solidFill>
                <a:latin typeface="Aileron Bold"/>
                <a:ea typeface="Aileron Bold"/>
                <a:cs typeface="Aileron Bold"/>
                <a:sym typeface="Aileron Bold"/>
              </a:rPr>
              <a:t>EXCLUDES...</a:t>
            </a:r>
            <a:r>
              <a:rPr lang="en-US" sz="2400" b="1">
                <a:solidFill>
                  <a:srgbClr val="16214A"/>
                </a:solidFill>
                <a:latin typeface="Aileron Bold"/>
                <a:ea typeface="Aileron Bold"/>
                <a:cs typeface="Aileron Bold"/>
                <a:sym typeface="Aileron Bold"/>
              </a:rPr>
              <a:t> </a:t>
            </a:r>
            <a:r>
              <a:rPr lang="en-US" sz="2400" b="1">
                <a:solidFill>
                  <a:srgbClr val="000000"/>
                </a:solidFill>
                <a:latin typeface="Aileron Bold"/>
                <a:ea typeface="Aileron Bold"/>
                <a:cs typeface="Aileron Bold"/>
                <a:sym typeface="Aileron Bold"/>
              </a:rPr>
              <a:t>Any intermediate or final hemp-derived cannabinoid products with: </a:t>
            </a:r>
          </a:p>
          <a:p>
            <a:pPr marL="518160" lvl="1" indent="-259080" algn="just">
              <a:lnSpc>
                <a:spcPts val="2400"/>
              </a:lnSpc>
              <a:buFont typeface="Arial"/>
              <a:buChar char="•"/>
            </a:pPr>
            <a:r>
              <a:rPr lang="en-US" sz="2400">
                <a:solidFill>
                  <a:srgbClr val="000000"/>
                </a:solidFill>
                <a:latin typeface="Aileron"/>
                <a:ea typeface="Aileron"/>
                <a:cs typeface="Aileron"/>
                <a:sym typeface="Aileron"/>
              </a:rPr>
              <a:t>Cannabinoids </a:t>
            </a:r>
            <a:r>
              <a:rPr lang="en-US" sz="2400" b="1">
                <a:solidFill>
                  <a:srgbClr val="000000"/>
                </a:solidFill>
                <a:latin typeface="Aileron Bold"/>
                <a:ea typeface="Aileron Bold"/>
                <a:cs typeface="Aileron Bold"/>
                <a:sym typeface="Aileron Bold"/>
              </a:rPr>
              <a:t>not produced naturally </a:t>
            </a:r>
            <a:r>
              <a:rPr lang="en-US" sz="2400">
                <a:solidFill>
                  <a:srgbClr val="000000"/>
                </a:solidFill>
                <a:latin typeface="Aileron"/>
                <a:ea typeface="Aileron"/>
                <a:cs typeface="Aileron"/>
                <a:sym typeface="Aileron"/>
              </a:rPr>
              <a:t>in the plant;</a:t>
            </a:r>
          </a:p>
          <a:p>
            <a:pPr algn="just">
              <a:lnSpc>
                <a:spcPts val="1300"/>
              </a:lnSpc>
            </a:pPr>
            <a:endParaRPr lang="en-US" sz="2400">
              <a:solidFill>
                <a:srgbClr val="000000"/>
              </a:solidFill>
              <a:latin typeface="Aileron"/>
              <a:ea typeface="Aileron"/>
              <a:cs typeface="Aileron"/>
              <a:sym typeface="Aileron"/>
            </a:endParaRPr>
          </a:p>
          <a:p>
            <a:pPr marL="518160" lvl="1" indent="-259080" algn="just">
              <a:lnSpc>
                <a:spcPts val="2400"/>
              </a:lnSpc>
              <a:buFont typeface="Arial"/>
              <a:buChar char="•"/>
            </a:pPr>
            <a:r>
              <a:rPr lang="en-US" sz="2400">
                <a:solidFill>
                  <a:srgbClr val="000000"/>
                </a:solidFill>
                <a:latin typeface="Aileron"/>
                <a:ea typeface="Aileron"/>
                <a:cs typeface="Aileron"/>
                <a:sym typeface="Aileron"/>
              </a:rPr>
              <a:t>Cannabinoids capable of being produced naturally in the plant, but </a:t>
            </a:r>
            <a:r>
              <a:rPr lang="en-US" sz="2400" b="1">
                <a:solidFill>
                  <a:srgbClr val="000000"/>
                </a:solidFill>
                <a:latin typeface="Aileron Bold"/>
                <a:ea typeface="Aileron Bold"/>
                <a:cs typeface="Aileron Bold"/>
                <a:sym typeface="Aileron Bold"/>
              </a:rPr>
              <a:t>synthesized outside the plant;</a:t>
            </a:r>
            <a:r>
              <a:rPr lang="en-US" sz="2400">
                <a:solidFill>
                  <a:srgbClr val="000000"/>
                </a:solidFill>
                <a:latin typeface="Aileron"/>
                <a:ea typeface="Aileron"/>
                <a:cs typeface="Aileron"/>
                <a:sym typeface="Aileron"/>
              </a:rPr>
              <a:t> </a:t>
            </a:r>
          </a:p>
          <a:p>
            <a:pPr algn="just">
              <a:lnSpc>
                <a:spcPts val="1300"/>
              </a:lnSpc>
            </a:pPr>
            <a:endParaRPr lang="en-US" sz="2400">
              <a:solidFill>
                <a:srgbClr val="000000"/>
              </a:solidFill>
              <a:latin typeface="Aileron"/>
              <a:ea typeface="Aileron"/>
              <a:cs typeface="Aileron"/>
              <a:sym typeface="Aileron"/>
            </a:endParaRPr>
          </a:p>
          <a:p>
            <a:pPr marL="518160" lvl="1" indent="-259080" algn="just">
              <a:lnSpc>
                <a:spcPts val="2400"/>
              </a:lnSpc>
              <a:buFont typeface="Arial"/>
              <a:buChar char="•"/>
            </a:pPr>
            <a:r>
              <a:rPr lang="en-US" sz="2400">
                <a:solidFill>
                  <a:srgbClr val="000000"/>
                </a:solidFill>
                <a:latin typeface="Aileron"/>
                <a:ea typeface="Aileron"/>
                <a:cs typeface="Aileron"/>
                <a:sym typeface="Aileron"/>
              </a:rPr>
              <a:t>Products with more than </a:t>
            </a:r>
            <a:r>
              <a:rPr lang="en-US" sz="2400" b="1">
                <a:solidFill>
                  <a:srgbClr val="000000"/>
                </a:solidFill>
                <a:latin typeface="Aileron Bold"/>
                <a:ea typeface="Aileron Bold"/>
                <a:cs typeface="Aileron Bold"/>
                <a:sym typeface="Aileron Bold"/>
              </a:rPr>
              <a:t>0.3% combined total </a:t>
            </a:r>
            <a:r>
              <a:rPr lang="en-US" sz="2400">
                <a:solidFill>
                  <a:srgbClr val="000000"/>
                </a:solidFill>
                <a:latin typeface="Aileron"/>
                <a:ea typeface="Aileron"/>
                <a:cs typeface="Aileron"/>
                <a:sym typeface="Aileron"/>
              </a:rPr>
              <a:t>(for intermediate products) or </a:t>
            </a:r>
            <a:r>
              <a:rPr lang="en-US" sz="2400" b="1">
                <a:solidFill>
                  <a:srgbClr val="000000"/>
                </a:solidFill>
                <a:latin typeface="Aileron Bold"/>
                <a:ea typeface="Aileron Bold"/>
                <a:cs typeface="Aileron Bold"/>
                <a:sym typeface="Aileron Bold"/>
              </a:rPr>
              <a:t>0.4mg total per container</a:t>
            </a:r>
            <a:r>
              <a:rPr lang="en-US" sz="2400">
                <a:solidFill>
                  <a:srgbClr val="000000"/>
                </a:solidFill>
                <a:latin typeface="Aileron"/>
                <a:ea typeface="Aileron"/>
                <a:cs typeface="Aileron"/>
                <a:sym typeface="Aileron"/>
              </a:rPr>
              <a:t> (for final products) of: </a:t>
            </a:r>
          </a:p>
          <a:p>
            <a:pPr marL="1036320" lvl="2" indent="-345440" algn="just">
              <a:lnSpc>
                <a:spcPts val="2400"/>
              </a:lnSpc>
              <a:buFont typeface="Arial"/>
              <a:buChar char="⚬"/>
            </a:pPr>
            <a:r>
              <a:rPr lang="en-US" sz="2400">
                <a:solidFill>
                  <a:srgbClr val="000000"/>
                </a:solidFill>
                <a:latin typeface="Aileron"/>
                <a:ea typeface="Aileron"/>
                <a:cs typeface="Aileron"/>
                <a:sym typeface="Aileron"/>
              </a:rPr>
              <a:t>Total THC (including THCa) </a:t>
            </a:r>
          </a:p>
          <a:p>
            <a:pPr marL="1036320" lvl="2" indent="-345440" algn="just">
              <a:lnSpc>
                <a:spcPts val="2400"/>
              </a:lnSpc>
              <a:buFont typeface="Arial"/>
              <a:buChar char="⚬"/>
            </a:pPr>
            <a:r>
              <a:rPr lang="en-US" sz="2400">
                <a:solidFill>
                  <a:srgbClr val="000000"/>
                </a:solidFill>
                <a:latin typeface="Aileron"/>
                <a:ea typeface="Aileron"/>
                <a:cs typeface="Aileron"/>
                <a:sym typeface="Aileron"/>
              </a:rPr>
              <a:t>Any other cannabinoids with similar effects, or marketed to have similar effects (as determined by HHS)</a:t>
            </a:r>
          </a:p>
        </p:txBody>
      </p:sp>
      <p:sp>
        <p:nvSpPr>
          <p:cNvPr id="14" name="TextBox 14"/>
          <p:cNvSpPr txBox="1"/>
          <p:nvPr/>
        </p:nvSpPr>
        <p:spPr>
          <a:xfrm>
            <a:off x="1028700" y="1000245"/>
            <a:ext cx="16083642" cy="850138"/>
          </a:xfrm>
          <a:prstGeom prst="rect">
            <a:avLst/>
          </a:prstGeom>
        </p:spPr>
        <p:txBody>
          <a:bodyPr lIns="0" tIns="0" rIns="0" bIns="0" rtlCol="0" anchor="t">
            <a:spAutoFit/>
          </a:bodyPr>
          <a:lstStyle/>
          <a:p>
            <a:pPr algn="l">
              <a:lnSpc>
                <a:spcPts val="6776"/>
              </a:lnSpc>
            </a:pPr>
            <a:r>
              <a:rPr lang="en-US" sz="5600" b="1" u="sng">
                <a:solidFill>
                  <a:srgbClr val="000000"/>
                </a:solidFill>
                <a:latin typeface="Pragmatica Bold"/>
                <a:ea typeface="Pragmatica Bold"/>
                <a:cs typeface="Pragmatica Bold"/>
                <a:sym typeface="Pragmatica Bold"/>
              </a:rPr>
              <a:t>RE</a:t>
            </a:r>
            <a:r>
              <a:rPr lang="en-US" sz="5600" b="1">
                <a:solidFill>
                  <a:srgbClr val="000000"/>
                </a:solidFill>
                <a:latin typeface="Pragmatica Bold"/>
                <a:ea typeface="Pragmatica Bold"/>
                <a:cs typeface="Pragmatica Bold"/>
                <a:sym typeface="Pragmatica Bold"/>
              </a:rPr>
              <a:t>-Defining Hemp: </a:t>
            </a:r>
            <a:r>
              <a:rPr lang="en-US" sz="5600">
                <a:solidFill>
                  <a:srgbClr val="000000"/>
                </a:solidFill>
                <a:latin typeface="Pragmatica"/>
                <a:ea typeface="Pragmatica"/>
                <a:cs typeface="Pragmatica"/>
                <a:sym typeface="Pragmatica"/>
              </a:rPr>
              <a:t>What We DO Know</a:t>
            </a:r>
          </a:p>
        </p:txBody>
      </p:sp>
      <p:sp>
        <p:nvSpPr>
          <p:cNvPr id="15" name="TextBox 15"/>
          <p:cNvSpPr txBox="1"/>
          <p:nvPr/>
        </p:nvSpPr>
        <p:spPr>
          <a:xfrm>
            <a:off x="1028700" y="1840858"/>
            <a:ext cx="13618701"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2025; Re-opening the government, closing the “hemp loophole”</a:t>
            </a:r>
          </a:p>
        </p:txBody>
      </p:sp>
      <p:grpSp>
        <p:nvGrpSpPr>
          <p:cNvPr id="16" name="Group 16"/>
          <p:cNvGrpSpPr/>
          <p:nvPr/>
        </p:nvGrpSpPr>
        <p:grpSpPr>
          <a:xfrm>
            <a:off x="16821598" y="809849"/>
            <a:ext cx="437702" cy="43770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9" name="Group 19"/>
          <p:cNvGrpSpPr/>
          <p:nvPr/>
        </p:nvGrpSpPr>
        <p:grpSpPr>
          <a:xfrm>
            <a:off x="16149064" y="809849"/>
            <a:ext cx="437702" cy="437702"/>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028700" y="1855249"/>
            <a:ext cx="8818490" cy="10001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Open questions the FDA still has to answer</a:t>
            </a:r>
          </a:p>
          <a:p>
            <a:pPr algn="l">
              <a:lnSpc>
                <a:spcPts val="3959"/>
              </a:lnSpc>
            </a:pPr>
            <a:endParaRPr lang="en-US" sz="3299">
              <a:solidFill>
                <a:srgbClr val="11858E"/>
              </a:solidFill>
              <a:latin typeface="Aileron"/>
              <a:ea typeface="Aileron"/>
              <a:cs typeface="Aileron"/>
              <a:sym typeface="Aileron"/>
            </a:endParaRPr>
          </a:p>
        </p:txBody>
      </p:sp>
      <p:grpSp>
        <p:nvGrpSpPr>
          <p:cNvPr id="10" name="Group 10"/>
          <p:cNvGrpSpPr/>
          <p:nvPr/>
        </p:nvGrpSpPr>
        <p:grpSpPr>
          <a:xfrm>
            <a:off x="1028700" y="2360074"/>
            <a:ext cx="16230600" cy="1237615"/>
            <a:chOff x="0" y="0"/>
            <a:chExt cx="21640800" cy="1650153"/>
          </a:xfrm>
        </p:grpSpPr>
        <p:sp>
          <p:nvSpPr>
            <p:cNvPr id="11" name="Freeform 11"/>
            <p:cNvSpPr/>
            <p:nvPr/>
          </p:nvSpPr>
          <p:spPr>
            <a:xfrm>
              <a:off x="0" y="0"/>
              <a:ext cx="21640800" cy="1650153"/>
            </a:xfrm>
            <a:custGeom>
              <a:avLst/>
              <a:gdLst/>
              <a:ahLst/>
              <a:cxnLst/>
              <a:rect l="l" t="t" r="r" b="b"/>
              <a:pathLst>
                <a:path w="21640800" h="1650153">
                  <a:moveTo>
                    <a:pt x="0" y="0"/>
                  </a:moveTo>
                  <a:lnTo>
                    <a:pt x="21640800" y="0"/>
                  </a:lnTo>
                  <a:lnTo>
                    <a:pt x="21640800" y="1650153"/>
                  </a:lnTo>
                  <a:lnTo>
                    <a:pt x="0" y="1650153"/>
                  </a:lnTo>
                  <a:close/>
                </a:path>
              </a:pathLst>
            </a:custGeom>
            <a:blipFill>
              <a:blip r:embed="rId3">
                <a:alphaModFix amt="0"/>
              </a:blip>
              <a:stretch>
                <a:fillRect t="-224256" r="-3661" b="-205528"/>
              </a:stretch>
            </a:blipFill>
          </p:spPr>
          <p:txBody>
            <a:bodyPr/>
            <a:lstStyle/>
            <a:p>
              <a:endParaRPr lang="en-US"/>
            </a:p>
          </p:txBody>
        </p:sp>
        <p:sp>
          <p:nvSpPr>
            <p:cNvPr id="12" name="TextBox 12"/>
            <p:cNvSpPr txBox="1"/>
            <p:nvPr/>
          </p:nvSpPr>
          <p:spPr>
            <a:xfrm>
              <a:off x="0" y="-9525"/>
              <a:ext cx="21640800" cy="1659678"/>
            </a:xfrm>
            <a:prstGeom prst="rect">
              <a:avLst/>
            </a:prstGeom>
          </p:spPr>
          <p:txBody>
            <a:bodyPr lIns="0" tIns="0" rIns="0" bIns="0" rtlCol="0" anchor="ctr"/>
            <a:lstStyle/>
            <a:p>
              <a:pPr algn="l">
                <a:lnSpc>
                  <a:spcPts val="3119"/>
                </a:lnSpc>
              </a:pPr>
              <a:r>
                <a:rPr lang="en-US" sz="2599">
                  <a:solidFill>
                    <a:srgbClr val="000000"/>
                  </a:solidFill>
                  <a:latin typeface="Aileron"/>
                  <a:ea typeface="Aileron"/>
                  <a:cs typeface="Aileron"/>
                  <a:sym typeface="Aileron"/>
                </a:rPr>
                <a:t>Congress directed the FDA to publish cannabinoid lists and clarify “container” within 90 days of enactment (by Feb. 10, 2026). Neither action has been delivered — leaving the operating definition of the new rule unsettled and only a few months left until effective date.</a:t>
              </a:r>
            </a:p>
          </p:txBody>
        </p:sp>
      </p:grpSp>
      <p:grpSp>
        <p:nvGrpSpPr>
          <p:cNvPr id="13" name="Group 13"/>
          <p:cNvGrpSpPr/>
          <p:nvPr/>
        </p:nvGrpSpPr>
        <p:grpSpPr>
          <a:xfrm>
            <a:off x="1028700" y="3887443"/>
            <a:ext cx="7577892" cy="4879825"/>
            <a:chOff x="0" y="0"/>
            <a:chExt cx="1995823" cy="1285222"/>
          </a:xfrm>
        </p:grpSpPr>
        <p:sp>
          <p:nvSpPr>
            <p:cNvPr id="14" name="Freeform 14"/>
            <p:cNvSpPr/>
            <p:nvPr/>
          </p:nvSpPr>
          <p:spPr>
            <a:xfrm>
              <a:off x="0" y="0"/>
              <a:ext cx="1995824" cy="1285222"/>
            </a:xfrm>
            <a:custGeom>
              <a:avLst/>
              <a:gdLst/>
              <a:ahLst/>
              <a:cxnLst/>
              <a:rect l="l" t="t" r="r" b="b"/>
              <a:pathLst>
                <a:path w="1995824" h="1285222">
                  <a:moveTo>
                    <a:pt x="52104" y="0"/>
                  </a:moveTo>
                  <a:lnTo>
                    <a:pt x="1943720" y="0"/>
                  </a:lnTo>
                  <a:cubicBezTo>
                    <a:pt x="1972496" y="0"/>
                    <a:pt x="1995824" y="23328"/>
                    <a:pt x="1995824" y="52104"/>
                  </a:cubicBezTo>
                  <a:lnTo>
                    <a:pt x="1995824" y="1233118"/>
                  </a:lnTo>
                  <a:cubicBezTo>
                    <a:pt x="1995824" y="1261894"/>
                    <a:pt x="1972496" y="1285222"/>
                    <a:pt x="1943720" y="1285222"/>
                  </a:cubicBezTo>
                  <a:lnTo>
                    <a:pt x="52104" y="1285222"/>
                  </a:lnTo>
                  <a:cubicBezTo>
                    <a:pt x="23328" y="1285222"/>
                    <a:pt x="0" y="1261894"/>
                    <a:pt x="0" y="1233118"/>
                  </a:cubicBezTo>
                  <a:lnTo>
                    <a:pt x="0" y="52104"/>
                  </a:lnTo>
                  <a:cubicBezTo>
                    <a:pt x="0" y="23328"/>
                    <a:pt x="23328" y="0"/>
                    <a:pt x="52104" y="0"/>
                  </a:cubicBezTo>
                  <a:close/>
                </a:path>
              </a:pathLst>
            </a:custGeom>
            <a:solidFill>
              <a:srgbClr val="D9DEE3"/>
            </a:solidFill>
            <a:ln w="38100" cap="rnd">
              <a:solidFill>
                <a:srgbClr val="62BB48"/>
              </a:solidFill>
              <a:prstDash val="solid"/>
              <a:round/>
            </a:ln>
          </p:spPr>
          <p:txBody>
            <a:bodyPr/>
            <a:lstStyle/>
            <a:p>
              <a:endParaRPr lang="en-US"/>
            </a:p>
          </p:txBody>
        </p:sp>
        <p:sp>
          <p:nvSpPr>
            <p:cNvPr id="15" name="TextBox 15"/>
            <p:cNvSpPr txBox="1"/>
            <p:nvPr/>
          </p:nvSpPr>
          <p:spPr>
            <a:xfrm>
              <a:off x="0" y="0"/>
              <a:ext cx="1995823" cy="1285222"/>
            </a:xfrm>
            <a:prstGeom prst="rect">
              <a:avLst/>
            </a:prstGeom>
          </p:spPr>
          <p:txBody>
            <a:bodyPr lIns="50800" tIns="50800" rIns="50800" bIns="50800" rtlCol="0" anchor="ctr"/>
            <a:lstStyle/>
            <a:p>
              <a:pPr algn="ctr">
                <a:lnSpc>
                  <a:spcPts val="2279"/>
                </a:lnSpc>
              </a:pPr>
              <a:endParaRPr/>
            </a:p>
          </p:txBody>
        </p:sp>
      </p:grpSp>
      <p:sp>
        <p:nvSpPr>
          <p:cNvPr id="16" name="TextBox 16"/>
          <p:cNvSpPr txBox="1"/>
          <p:nvPr/>
        </p:nvSpPr>
        <p:spPr>
          <a:xfrm>
            <a:off x="1028700" y="1014636"/>
            <a:ext cx="14467655"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RE-Defining Hemp: </a:t>
            </a:r>
            <a:r>
              <a:rPr lang="en-US" sz="5600">
                <a:solidFill>
                  <a:srgbClr val="000000"/>
                </a:solidFill>
                <a:latin typeface="Pragmatica"/>
                <a:ea typeface="Pragmatica"/>
                <a:cs typeface="Pragmatica"/>
                <a:sym typeface="Pragmatica"/>
              </a:rPr>
              <a:t>What We Don’t Know</a:t>
            </a:r>
          </a:p>
        </p:txBody>
      </p:sp>
      <p:sp>
        <p:nvSpPr>
          <p:cNvPr id="17" name="TextBox 17"/>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000000"/>
                </a:solidFill>
                <a:latin typeface="Aileron"/>
                <a:ea typeface="Aileron"/>
                <a:cs typeface="Aileron"/>
                <a:sym typeface="Aileron"/>
              </a:rPr>
              <a:t>For informational purposes only. All rights reserved. © 2026 CRB Monitor </a:t>
            </a:r>
          </a:p>
        </p:txBody>
      </p:sp>
      <p:grpSp>
        <p:nvGrpSpPr>
          <p:cNvPr id="18" name="Group 18"/>
          <p:cNvGrpSpPr/>
          <p:nvPr/>
        </p:nvGrpSpPr>
        <p:grpSpPr>
          <a:xfrm>
            <a:off x="9681408" y="3887443"/>
            <a:ext cx="7577892" cy="4879825"/>
            <a:chOff x="0" y="0"/>
            <a:chExt cx="1995823" cy="1285222"/>
          </a:xfrm>
        </p:grpSpPr>
        <p:sp>
          <p:nvSpPr>
            <p:cNvPr id="19" name="Freeform 19"/>
            <p:cNvSpPr/>
            <p:nvPr/>
          </p:nvSpPr>
          <p:spPr>
            <a:xfrm>
              <a:off x="0" y="0"/>
              <a:ext cx="1995824" cy="1285222"/>
            </a:xfrm>
            <a:custGeom>
              <a:avLst/>
              <a:gdLst/>
              <a:ahLst/>
              <a:cxnLst/>
              <a:rect l="l" t="t" r="r" b="b"/>
              <a:pathLst>
                <a:path w="1995824" h="1285222">
                  <a:moveTo>
                    <a:pt x="52104" y="0"/>
                  </a:moveTo>
                  <a:lnTo>
                    <a:pt x="1943720" y="0"/>
                  </a:lnTo>
                  <a:cubicBezTo>
                    <a:pt x="1972496" y="0"/>
                    <a:pt x="1995824" y="23328"/>
                    <a:pt x="1995824" y="52104"/>
                  </a:cubicBezTo>
                  <a:lnTo>
                    <a:pt x="1995824" y="1233118"/>
                  </a:lnTo>
                  <a:cubicBezTo>
                    <a:pt x="1995824" y="1261894"/>
                    <a:pt x="1972496" y="1285222"/>
                    <a:pt x="1943720" y="1285222"/>
                  </a:cubicBezTo>
                  <a:lnTo>
                    <a:pt x="52104" y="1285222"/>
                  </a:lnTo>
                  <a:cubicBezTo>
                    <a:pt x="23328" y="1285222"/>
                    <a:pt x="0" y="1261894"/>
                    <a:pt x="0" y="1233118"/>
                  </a:cubicBezTo>
                  <a:lnTo>
                    <a:pt x="0" y="52104"/>
                  </a:lnTo>
                  <a:cubicBezTo>
                    <a:pt x="0" y="23328"/>
                    <a:pt x="23328" y="0"/>
                    <a:pt x="52104" y="0"/>
                  </a:cubicBezTo>
                  <a:close/>
                </a:path>
              </a:pathLst>
            </a:custGeom>
            <a:solidFill>
              <a:srgbClr val="D9DEE3"/>
            </a:solidFill>
            <a:ln w="38100" cap="rnd">
              <a:solidFill>
                <a:srgbClr val="62BB48"/>
              </a:solidFill>
              <a:prstDash val="solid"/>
              <a:round/>
            </a:ln>
          </p:spPr>
          <p:txBody>
            <a:bodyPr/>
            <a:lstStyle/>
            <a:p>
              <a:endParaRPr lang="en-US"/>
            </a:p>
          </p:txBody>
        </p:sp>
        <p:sp>
          <p:nvSpPr>
            <p:cNvPr id="20" name="TextBox 20"/>
            <p:cNvSpPr txBox="1"/>
            <p:nvPr/>
          </p:nvSpPr>
          <p:spPr>
            <a:xfrm>
              <a:off x="0" y="0"/>
              <a:ext cx="1995823" cy="1285222"/>
            </a:xfrm>
            <a:prstGeom prst="rect">
              <a:avLst/>
            </a:prstGeom>
          </p:spPr>
          <p:txBody>
            <a:bodyPr lIns="50800" tIns="50800" rIns="50800" bIns="50800" rtlCol="0" anchor="ctr"/>
            <a:lstStyle/>
            <a:p>
              <a:pPr algn="ctr">
                <a:lnSpc>
                  <a:spcPts val="2279"/>
                </a:lnSpc>
              </a:pPr>
              <a:endParaRPr/>
            </a:p>
          </p:txBody>
        </p:sp>
      </p:grpSp>
      <p:grpSp>
        <p:nvGrpSpPr>
          <p:cNvPr id="21" name="Group 21"/>
          <p:cNvGrpSpPr/>
          <p:nvPr/>
        </p:nvGrpSpPr>
        <p:grpSpPr>
          <a:xfrm>
            <a:off x="1435174" y="4033100"/>
            <a:ext cx="6400800" cy="579120"/>
            <a:chOff x="0" y="0"/>
            <a:chExt cx="8534400" cy="772159"/>
          </a:xfrm>
        </p:grpSpPr>
        <p:sp>
          <p:nvSpPr>
            <p:cNvPr id="22" name="Freeform 22"/>
            <p:cNvSpPr/>
            <p:nvPr/>
          </p:nvSpPr>
          <p:spPr>
            <a:xfrm>
              <a:off x="0" y="0"/>
              <a:ext cx="8534400" cy="772159"/>
            </a:xfrm>
            <a:custGeom>
              <a:avLst/>
              <a:gdLst/>
              <a:ahLst/>
              <a:cxnLst/>
              <a:rect l="l" t="t" r="r" b="b"/>
              <a:pathLst>
                <a:path w="8534400" h="772159">
                  <a:moveTo>
                    <a:pt x="0" y="0"/>
                  </a:moveTo>
                  <a:lnTo>
                    <a:pt x="8534400" y="0"/>
                  </a:lnTo>
                  <a:lnTo>
                    <a:pt x="8534400" y="772159"/>
                  </a:lnTo>
                  <a:lnTo>
                    <a:pt x="0" y="772159"/>
                  </a:lnTo>
                  <a:close/>
                </a:path>
              </a:pathLst>
            </a:custGeom>
            <a:solidFill>
              <a:srgbClr val="FFFFFF">
                <a:alpha val="0"/>
              </a:srgbClr>
            </a:solidFill>
          </p:spPr>
          <p:txBody>
            <a:bodyPr/>
            <a:lstStyle/>
            <a:p>
              <a:endParaRPr lang="en-US"/>
            </a:p>
          </p:txBody>
        </p:sp>
        <p:sp>
          <p:nvSpPr>
            <p:cNvPr id="23" name="TextBox 23"/>
            <p:cNvSpPr txBox="1"/>
            <p:nvPr/>
          </p:nvSpPr>
          <p:spPr>
            <a:xfrm>
              <a:off x="0" y="-9525"/>
              <a:ext cx="8534400" cy="781684"/>
            </a:xfrm>
            <a:prstGeom prst="rect">
              <a:avLst/>
            </a:prstGeom>
          </p:spPr>
          <p:txBody>
            <a:bodyPr lIns="0" tIns="0" rIns="0" bIns="0" rtlCol="0" anchor="ctr"/>
            <a:lstStyle/>
            <a:p>
              <a:pPr algn="ctr">
                <a:lnSpc>
                  <a:spcPts val="3959"/>
                </a:lnSpc>
              </a:pPr>
              <a:r>
                <a:rPr lang="en-US" sz="3299" b="1">
                  <a:solidFill>
                    <a:srgbClr val="231F20"/>
                  </a:solidFill>
                  <a:latin typeface="Aileron Bold"/>
                  <a:ea typeface="Aileron Bold"/>
                  <a:cs typeface="Aileron Bold"/>
                  <a:sym typeface="Aileron Bold"/>
                </a:rPr>
                <a:t>THE CANNABINOID LIST</a:t>
              </a:r>
            </a:p>
          </p:txBody>
        </p:sp>
      </p:grpSp>
      <p:grpSp>
        <p:nvGrpSpPr>
          <p:cNvPr id="24" name="Group 24"/>
          <p:cNvGrpSpPr/>
          <p:nvPr/>
        </p:nvGrpSpPr>
        <p:grpSpPr>
          <a:xfrm>
            <a:off x="1268481" y="4778908"/>
            <a:ext cx="7098329" cy="847089"/>
            <a:chOff x="0" y="0"/>
            <a:chExt cx="9464439" cy="1129453"/>
          </a:xfrm>
        </p:grpSpPr>
        <p:sp>
          <p:nvSpPr>
            <p:cNvPr id="25" name="Freeform 25"/>
            <p:cNvSpPr/>
            <p:nvPr/>
          </p:nvSpPr>
          <p:spPr>
            <a:xfrm>
              <a:off x="0" y="0"/>
              <a:ext cx="9464439" cy="1129453"/>
            </a:xfrm>
            <a:custGeom>
              <a:avLst/>
              <a:gdLst/>
              <a:ahLst/>
              <a:cxnLst/>
              <a:rect l="l" t="t" r="r" b="b"/>
              <a:pathLst>
                <a:path w="9464439" h="1129453">
                  <a:moveTo>
                    <a:pt x="0" y="0"/>
                  </a:moveTo>
                  <a:lnTo>
                    <a:pt x="9464439" y="0"/>
                  </a:lnTo>
                  <a:lnTo>
                    <a:pt x="9464439" y="1129453"/>
                  </a:lnTo>
                  <a:lnTo>
                    <a:pt x="0" y="1129453"/>
                  </a:lnTo>
                  <a:close/>
                </a:path>
              </a:pathLst>
            </a:custGeom>
            <a:blipFill>
              <a:blip r:embed="rId3">
                <a:alphaModFix amt="0"/>
              </a:blip>
              <a:stretch>
                <a:fillRect t="-149693" r="-8207" b="-103666"/>
              </a:stretch>
            </a:blipFill>
          </p:spPr>
          <p:txBody>
            <a:bodyPr/>
            <a:lstStyle/>
            <a:p>
              <a:endParaRPr lang="en-US"/>
            </a:p>
          </p:txBody>
        </p:sp>
        <p:sp>
          <p:nvSpPr>
            <p:cNvPr id="26" name="TextBox 26"/>
            <p:cNvSpPr txBox="1"/>
            <p:nvPr/>
          </p:nvSpPr>
          <p:spPr>
            <a:xfrm>
              <a:off x="0" y="57150"/>
              <a:ext cx="9464439" cy="1072303"/>
            </a:xfrm>
            <a:prstGeom prst="rect">
              <a:avLst/>
            </a:prstGeom>
          </p:spPr>
          <p:txBody>
            <a:bodyPr lIns="0" tIns="0" rIns="0" bIns="0" rtlCol="0" anchor="ctr"/>
            <a:lstStyle/>
            <a:p>
              <a:pPr algn="ctr">
                <a:lnSpc>
                  <a:spcPts val="2799"/>
                </a:lnSpc>
              </a:pPr>
              <a:r>
                <a:rPr lang="en-US" sz="2799" b="1" i="1">
                  <a:solidFill>
                    <a:srgbClr val="002367"/>
                  </a:solidFill>
                  <a:latin typeface="Aileron Bold Italics"/>
                  <a:ea typeface="Aileron Bold Italics"/>
                  <a:cs typeface="Aileron Bold Italics"/>
                  <a:sym typeface="Aileron Bold Italics"/>
                </a:rPr>
                <a:t>Which compounds count as “THC” or having “similar effects”?</a:t>
              </a:r>
            </a:p>
          </p:txBody>
        </p:sp>
      </p:grpSp>
      <p:sp>
        <p:nvSpPr>
          <p:cNvPr id="27" name="TextBox 27"/>
          <p:cNvSpPr txBox="1"/>
          <p:nvPr/>
        </p:nvSpPr>
        <p:spPr>
          <a:xfrm>
            <a:off x="1268481" y="5840310"/>
            <a:ext cx="7098329" cy="2375535"/>
          </a:xfrm>
          <a:prstGeom prst="rect">
            <a:avLst/>
          </a:prstGeom>
        </p:spPr>
        <p:txBody>
          <a:bodyPr lIns="0" tIns="0" rIns="0" bIns="0" rtlCol="0" anchor="t">
            <a:spAutoFit/>
          </a:bodyPr>
          <a:lstStyle/>
          <a:p>
            <a:pPr marL="518157" lvl="1" indent="-259078" algn="l">
              <a:lnSpc>
                <a:spcPts val="2399"/>
              </a:lnSpc>
              <a:buFont typeface="Arial"/>
              <a:buChar char="•"/>
            </a:pPr>
            <a:r>
              <a:rPr lang="en-US" sz="2399">
                <a:solidFill>
                  <a:srgbClr val="000000"/>
                </a:solidFill>
                <a:latin typeface="Aileron"/>
                <a:ea typeface="Aileron"/>
                <a:cs typeface="Aileron"/>
                <a:sym typeface="Aileron"/>
              </a:rPr>
              <a:t>All cannabinoids naturally produced by Cannabis sativa L</a:t>
            </a:r>
          </a:p>
          <a:p>
            <a:pPr marL="518157" lvl="1" indent="-259078" algn="l">
              <a:lnSpc>
                <a:spcPts val="2399"/>
              </a:lnSpc>
              <a:buFont typeface="Arial"/>
              <a:buChar char="•"/>
            </a:pPr>
            <a:r>
              <a:rPr lang="en-US" sz="2399">
                <a:solidFill>
                  <a:srgbClr val="000000"/>
                </a:solidFill>
                <a:latin typeface="Aileron"/>
                <a:ea typeface="Aileron"/>
                <a:cs typeface="Aileron"/>
                <a:sym typeface="Aileron"/>
              </a:rPr>
              <a:t>All THC-class cannabinoids known to occur in the plant</a:t>
            </a:r>
          </a:p>
          <a:p>
            <a:pPr marL="518157" lvl="1" indent="-259078" algn="l">
              <a:lnSpc>
                <a:spcPts val="2399"/>
              </a:lnSpc>
              <a:buFont typeface="Arial"/>
              <a:buChar char="•"/>
            </a:pPr>
            <a:r>
              <a:rPr lang="en-US" sz="2399">
                <a:solidFill>
                  <a:srgbClr val="000000"/>
                </a:solidFill>
                <a:latin typeface="Aileron"/>
                <a:ea typeface="Aileron"/>
                <a:cs typeface="Aileron"/>
                <a:sym typeface="Aileron"/>
              </a:rPr>
              <a:t>All other cannabinoids with (or marketed as having) similar effects to THC</a:t>
            </a:r>
          </a:p>
          <a:p>
            <a:pPr marL="518157" lvl="1" indent="-259078" algn="l">
              <a:lnSpc>
                <a:spcPts val="2399"/>
              </a:lnSpc>
              <a:buFont typeface="Arial"/>
              <a:buChar char="•"/>
            </a:pPr>
            <a:r>
              <a:rPr lang="en-US" sz="2399">
                <a:solidFill>
                  <a:srgbClr val="000000"/>
                </a:solidFill>
                <a:latin typeface="Aileron"/>
                <a:ea typeface="Aileron"/>
                <a:cs typeface="Aileron"/>
                <a:sym typeface="Aileron"/>
              </a:rPr>
              <a:t>Open: does the list sweep in CBN, THCV, HHC — or even CBD?</a:t>
            </a:r>
          </a:p>
        </p:txBody>
      </p:sp>
      <p:grpSp>
        <p:nvGrpSpPr>
          <p:cNvPr id="28" name="Group 28"/>
          <p:cNvGrpSpPr/>
          <p:nvPr/>
        </p:nvGrpSpPr>
        <p:grpSpPr>
          <a:xfrm>
            <a:off x="10420798" y="4033100"/>
            <a:ext cx="6400800" cy="579120"/>
            <a:chOff x="0" y="0"/>
            <a:chExt cx="8534400" cy="772159"/>
          </a:xfrm>
        </p:grpSpPr>
        <p:sp>
          <p:nvSpPr>
            <p:cNvPr id="29" name="Freeform 29"/>
            <p:cNvSpPr/>
            <p:nvPr/>
          </p:nvSpPr>
          <p:spPr>
            <a:xfrm>
              <a:off x="0" y="0"/>
              <a:ext cx="8534400" cy="772159"/>
            </a:xfrm>
            <a:custGeom>
              <a:avLst/>
              <a:gdLst/>
              <a:ahLst/>
              <a:cxnLst/>
              <a:rect l="l" t="t" r="r" b="b"/>
              <a:pathLst>
                <a:path w="8534400" h="772159">
                  <a:moveTo>
                    <a:pt x="0" y="0"/>
                  </a:moveTo>
                  <a:lnTo>
                    <a:pt x="8534400" y="0"/>
                  </a:lnTo>
                  <a:lnTo>
                    <a:pt x="8534400" y="772159"/>
                  </a:lnTo>
                  <a:lnTo>
                    <a:pt x="0" y="772159"/>
                  </a:lnTo>
                  <a:close/>
                </a:path>
              </a:pathLst>
            </a:custGeom>
            <a:solidFill>
              <a:srgbClr val="FFFFFF">
                <a:alpha val="0"/>
              </a:srgbClr>
            </a:solidFill>
          </p:spPr>
          <p:txBody>
            <a:bodyPr/>
            <a:lstStyle/>
            <a:p>
              <a:endParaRPr lang="en-US"/>
            </a:p>
          </p:txBody>
        </p:sp>
        <p:sp>
          <p:nvSpPr>
            <p:cNvPr id="30" name="TextBox 30"/>
            <p:cNvSpPr txBox="1"/>
            <p:nvPr/>
          </p:nvSpPr>
          <p:spPr>
            <a:xfrm>
              <a:off x="0" y="-9525"/>
              <a:ext cx="8534400" cy="781684"/>
            </a:xfrm>
            <a:prstGeom prst="rect">
              <a:avLst/>
            </a:prstGeom>
          </p:spPr>
          <p:txBody>
            <a:bodyPr lIns="0" tIns="0" rIns="0" bIns="0" rtlCol="0" anchor="ctr"/>
            <a:lstStyle/>
            <a:p>
              <a:pPr algn="ctr">
                <a:lnSpc>
                  <a:spcPts val="3959"/>
                </a:lnSpc>
              </a:pPr>
              <a:r>
                <a:rPr lang="en-US" sz="3299" b="1">
                  <a:solidFill>
                    <a:srgbClr val="231F20"/>
                  </a:solidFill>
                  <a:latin typeface="Aileron Bold"/>
                  <a:ea typeface="Aileron Bold"/>
                  <a:cs typeface="Aileron Bold"/>
                  <a:sym typeface="Aileron Bold"/>
                </a:rPr>
                <a:t>“CONTAINER” DEFINITION</a:t>
              </a:r>
            </a:p>
          </p:txBody>
        </p:sp>
      </p:grpSp>
      <p:grpSp>
        <p:nvGrpSpPr>
          <p:cNvPr id="31" name="Group 31"/>
          <p:cNvGrpSpPr/>
          <p:nvPr/>
        </p:nvGrpSpPr>
        <p:grpSpPr>
          <a:xfrm>
            <a:off x="9942119" y="4778908"/>
            <a:ext cx="7098329" cy="847089"/>
            <a:chOff x="0" y="0"/>
            <a:chExt cx="9464439" cy="1129453"/>
          </a:xfrm>
        </p:grpSpPr>
        <p:sp>
          <p:nvSpPr>
            <p:cNvPr id="32" name="Freeform 32"/>
            <p:cNvSpPr/>
            <p:nvPr/>
          </p:nvSpPr>
          <p:spPr>
            <a:xfrm>
              <a:off x="0" y="0"/>
              <a:ext cx="9464439" cy="1129453"/>
            </a:xfrm>
            <a:custGeom>
              <a:avLst/>
              <a:gdLst/>
              <a:ahLst/>
              <a:cxnLst/>
              <a:rect l="l" t="t" r="r" b="b"/>
              <a:pathLst>
                <a:path w="9464439" h="1129453">
                  <a:moveTo>
                    <a:pt x="0" y="0"/>
                  </a:moveTo>
                  <a:lnTo>
                    <a:pt x="9464439" y="0"/>
                  </a:lnTo>
                  <a:lnTo>
                    <a:pt x="9464439" y="1129453"/>
                  </a:lnTo>
                  <a:lnTo>
                    <a:pt x="0" y="1129453"/>
                  </a:lnTo>
                  <a:close/>
                </a:path>
              </a:pathLst>
            </a:custGeom>
            <a:blipFill>
              <a:blip r:embed="rId3">
                <a:alphaModFix amt="0"/>
              </a:blip>
              <a:stretch>
                <a:fillRect t="-149693" r="-8207" b="-103666"/>
              </a:stretch>
            </a:blipFill>
          </p:spPr>
          <p:txBody>
            <a:bodyPr/>
            <a:lstStyle/>
            <a:p>
              <a:endParaRPr lang="en-US"/>
            </a:p>
          </p:txBody>
        </p:sp>
        <p:sp>
          <p:nvSpPr>
            <p:cNvPr id="33" name="TextBox 33"/>
            <p:cNvSpPr txBox="1"/>
            <p:nvPr/>
          </p:nvSpPr>
          <p:spPr>
            <a:xfrm>
              <a:off x="0" y="57150"/>
              <a:ext cx="9464439" cy="1072303"/>
            </a:xfrm>
            <a:prstGeom prst="rect">
              <a:avLst/>
            </a:prstGeom>
          </p:spPr>
          <p:txBody>
            <a:bodyPr lIns="0" tIns="0" rIns="0" bIns="0" rtlCol="0" anchor="ctr"/>
            <a:lstStyle/>
            <a:p>
              <a:pPr algn="ctr">
                <a:lnSpc>
                  <a:spcPts val="2799"/>
                </a:lnSpc>
              </a:pPr>
              <a:r>
                <a:rPr lang="en-US" sz="2799" b="1" i="1">
                  <a:solidFill>
                    <a:srgbClr val="002367"/>
                  </a:solidFill>
                  <a:latin typeface="Aileron Bold Italics"/>
                  <a:ea typeface="Aileron Bold Italics"/>
                  <a:cs typeface="Aileron Bold Italics"/>
                  <a:sym typeface="Aileron Bold Italics"/>
                </a:rPr>
                <a:t>The 0.4 mg limit is per container-- but what counts as one?</a:t>
              </a:r>
            </a:p>
          </p:txBody>
        </p:sp>
      </p:grpSp>
      <p:sp>
        <p:nvSpPr>
          <p:cNvPr id="34" name="TextBox 34"/>
          <p:cNvSpPr txBox="1"/>
          <p:nvPr/>
        </p:nvSpPr>
        <p:spPr>
          <a:xfrm>
            <a:off x="9942119" y="5840310"/>
            <a:ext cx="7098329" cy="2375535"/>
          </a:xfrm>
          <a:prstGeom prst="rect">
            <a:avLst/>
          </a:prstGeom>
        </p:spPr>
        <p:txBody>
          <a:bodyPr lIns="0" tIns="0" rIns="0" bIns="0" rtlCol="0" anchor="t">
            <a:spAutoFit/>
          </a:bodyPr>
          <a:lstStyle/>
          <a:p>
            <a:pPr marL="518157" lvl="1" indent="-259078" algn="l">
              <a:lnSpc>
                <a:spcPts val="2399"/>
              </a:lnSpc>
              <a:buFont typeface="Arial"/>
              <a:buChar char="•"/>
            </a:pPr>
            <a:r>
              <a:rPr lang="en-US" sz="2399">
                <a:solidFill>
                  <a:srgbClr val="000000"/>
                </a:solidFill>
                <a:latin typeface="Aileron"/>
                <a:ea typeface="Aileron"/>
                <a:cs typeface="Aileron"/>
                <a:sym typeface="Aileron"/>
              </a:rPr>
              <a:t>Statute: “innermost wrapping in direct contact” at retail (jar, bottle, bag, packet, cartridge)</a:t>
            </a:r>
          </a:p>
          <a:p>
            <a:pPr marL="518157" lvl="1" indent="-259078" algn="l">
              <a:lnSpc>
                <a:spcPts val="2399"/>
              </a:lnSpc>
              <a:buFont typeface="Arial"/>
              <a:buChar char="•"/>
            </a:pPr>
            <a:r>
              <a:rPr lang="en-US" sz="2399">
                <a:solidFill>
                  <a:srgbClr val="000000"/>
                </a:solidFill>
                <a:latin typeface="Aileron"/>
                <a:ea typeface="Aileron"/>
                <a:cs typeface="Aileron"/>
                <a:sym typeface="Aileron"/>
              </a:rPr>
              <a:t>Is a bag of 30 gummies one container — or is each wrapped gummy its own?</a:t>
            </a:r>
          </a:p>
          <a:p>
            <a:pPr marL="518157" lvl="1" indent="-259078" algn="l">
              <a:lnSpc>
                <a:spcPts val="2399"/>
              </a:lnSpc>
              <a:buFont typeface="Arial"/>
              <a:buChar char="•"/>
            </a:pPr>
            <a:r>
              <a:rPr lang="en-US" sz="2399">
                <a:solidFill>
                  <a:srgbClr val="000000"/>
                </a:solidFill>
                <a:latin typeface="Aileron"/>
                <a:ea typeface="Aileron"/>
                <a:cs typeface="Aileron"/>
                <a:sym typeface="Aileron"/>
              </a:rPr>
              <a:t>Multi-pack beverages, tinctures with droppers, pre-roll tubes?</a:t>
            </a:r>
          </a:p>
          <a:p>
            <a:pPr marL="518157" lvl="1" indent="-259078" algn="l">
              <a:lnSpc>
                <a:spcPts val="2399"/>
              </a:lnSpc>
              <a:buFont typeface="Arial"/>
              <a:buChar char="•"/>
            </a:pPr>
            <a:r>
              <a:rPr lang="en-US" sz="2399">
                <a:solidFill>
                  <a:srgbClr val="000000"/>
                </a:solidFill>
                <a:latin typeface="Aileron"/>
                <a:ea typeface="Aileron"/>
                <a:cs typeface="Aileron"/>
                <a:sym typeface="Aileron"/>
              </a:rPr>
              <a:t>Open: FDA guidance on “additional specificity” never issued.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1234"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8390"/>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6144611" y="3210055"/>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8390"/>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1" name="AutoShape 11"/>
          <p:cNvSpPr/>
          <p:nvPr/>
        </p:nvSpPr>
        <p:spPr>
          <a:xfrm flipV="1">
            <a:off x="16344412" y="-4717950"/>
            <a:ext cx="0" cy="7928005"/>
          </a:xfrm>
          <a:prstGeom prst="line">
            <a:avLst/>
          </a:prstGeom>
          <a:ln w="38100" cap="flat">
            <a:solidFill>
              <a:srgbClr val="62BB48"/>
            </a:solidFill>
            <a:prstDash val="solid"/>
            <a:headEnd type="none" w="sm" len="sm"/>
            <a:tailEnd type="none" w="sm" len="sm"/>
          </a:ln>
        </p:spPr>
        <p:txBody>
          <a:bodyPr/>
          <a:lstStyle/>
          <a:p>
            <a:endParaRPr lang="en-US"/>
          </a:p>
        </p:txBody>
      </p:sp>
      <p:sp>
        <p:nvSpPr>
          <p:cNvPr id="12" name="TextBox 12"/>
          <p:cNvSpPr txBox="1"/>
          <p:nvPr/>
        </p:nvSpPr>
        <p:spPr>
          <a:xfrm>
            <a:off x="1028700" y="1522999"/>
            <a:ext cx="16230600"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Navigating uncertainty: HEMP</a:t>
            </a:r>
          </a:p>
        </p:txBody>
      </p:sp>
      <p:sp>
        <p:nvSpPr>
          <p:cNvPr id="13" name="Freeform 13"/>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3"/>
            <a:stretch>
              <a:fillRect/>
            </a:stretch>
          </a:blipFill>
        </p:spPr>
        <p:txBody>
          <a:bodyPr/>
          <a:lstStyle/>
          <a:p>
            <a:endParaRPr lang="en-US"/>
          </a:p>
        </p:txBody>
      </p:sp>
      <p:sp>
        <p:nvSpPr>
          <p:cNvPr id="14" name="TextBox 14"/>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15" name="TextBox 15"/>
          <p:cNvSpPr txBox="1"/>
          <p:nvPr/>
        </p:nvSpPr>
        <p:spPr>
          <a:xfrm>
            <a:off x="1028700" y="2639837"/>
            <a:ext cx="16230600" cy="614045"/>
          </a:xfrm>
          <a:prstGeom prst="rect">
            <a:avLst/>
          </a:prstGeom>
        </p:spPr>
        <p:txBody>
          <a:bodyPr lIns="0" tIns="0" rIns="0" bIns="0" rtlCol="0" anchor="t">
            <a:spAutoFit/>
          </a:bodyPr>
          <a:lstStyle/>
          <a:p>
            <a:pPr algn="l">
              <a:lnSpc>
                <a:spcPts val="4839"/>
              </a:lnSpc>
            </a:pPr>
            <a:r>
              <a:rPr lang="en-US" sz="3999" b="1" i="1">
                <a:solidFill>
                  <a:srgbClr val="62BB48"/>
                </a:solidFill>
                <a:latin typeface="Pragmatica Bold Italics"/>
                <a:ea typeface="Pragmatica Bold Italics"/>
                <a:cs typeface="Pragmatica Bold Italics"/>
                <a:sym typeface="Pragmatica Bold Italics"/>
              </a:rPr>
              <a:t>What can we do? What should we consider?</a:t>
            </a:r>
          </a:p>
        </p:txBody>
      </p:sp>
      <p:sp>
        <p:nvSpPr>
          <p:cNvPr id="16" name="TextBox 16"/>
          <p:cNvSpPr txBox="1"/>
          <p:nvPr/>
        </p:nvSpPr>
        <p:spPr>
          <a:xfrm>
            <a:off x="1130873" y="3587257"/>
            <a:ext cx="15748248" cy="1863090"/>
          </a:xfrm>
          <a:prstGeom prst="rect">
            <a:avLst/>
          </a:prstGeom>
        </p:spPr>
        <p:txBody>
          <a:bodyPr lIns="0" tIns="0" rIns="0" bIns="0" rtlCol="0" anchor="t">
            <a:spAutoFit/>
          </a:bodyPr>
          <a:lstStyle/>
          <a:p>
            <a:pPr marL="777240" lvl="1" indent="-388620" algn="l">
              <a:lnSpc>
                <a:spcPts val="3600"/>
              </a:lnSpc>
              <a:spcBef>
                <a:spcPct val="0"/>
              </a:spcBef>
              <a:buFont typeface="Arial"/>
              <a:buChar char="•"/>
            </a:pPr>
            <a:r>
              <a:rPr lang="en-US" sz="3600">
                <a:solidFill>
                  <a:srgbClr val="000000"/>
                </a:solidFill>
                <a:latin typeface="Aileron"/>
                <a:ea typeface="Aileron"/>
                <a:cs typeface="Aileron"/>
                <a:sym typeface="Aileron"/>
              </a:rPr>
              <a:t>Update risk assessments</a:t>
            </a:r>
          </a:p>
          <a:p>
            <a:pPr marL="777240" lvl="1" indent="-388620" algn="l">
              <a:lnSpc>
                <a:spcPts val="3600"/>
              </a:lnSpc>
              <a:spcBef>
                <a:spcPct val="0"/>
              </a:spcBef>
              <a:buFont typeface="Arial"/>
              <a:buChar char="•"/>
            </a:pPr>
            <a:r>
              <a:rPr lang="en-US" sz="3600">
                <a:solidFill>
                  <a:srgbClr val="000000"/>
                </a:solidFill>
                <a:latin typeface="Aileron"/>
                <a:ea typeface="Aileron"/>
                <a:cs typeface="Aileron"/>
                <a:sym typeface="Aileron"/>
              </a:rPr>
              <a:t>Exit portfolio that is nonindustrial purposes (cannabinoids)</a:t>
            </a:r>
          </a:p>
          <a:p>
            <a:pPr marL="777240" lvl="1" indent="-388620" algn="l">
              <a:lnSpc>
                <a:spcPts val="3600"/>
              </a:lnSpc>
              <a:spcBef>
                <a:spcPct val="0"/>
              </a:spcBef>
              <a:buFont typeface="Arial"/>
              <a:buChar char="•"/>
            </a:pPr>
            <a:r>
              <a:rPr lang="en-US" sz="3600">
                <a:solidFill>
                  <a:srgbClr val="000000"/>
                </a:solidFill>
                <a:latin typeface="Aileron"/>
                <a:ea typeface="Aileron"/>
                <a:cs typeface="Aileron"/>
                <a:sym typeface="Aileron"/>
              </a:rPr>
              <a:t>Reassess high risk status for noncompliance – are there SAR implications?</a:t>
            </a:r>
          </a:p>
          <a:p>
            <a:pPr marL="777240" lvl="1" indent="-388620" algn="l">
              <a:lnSpc>
                <a:spcPts val="3600"/>
              </a:lnSpc>
              <a:spcBef>
                <a:spcPct val="0"/>
              </a:spcBef>
              <a:buFont typeface="Arial"/>
              <a:buChar char="•"/>
            </a:pPr>
            <a:r>
              <a:rPr lang="en-US" sz="3600">
                <a:solidFill>
                  <a:srgbClr val="000000"/>
                </a:solidFill>
                <a:latin typeface="Aileron"/>
                <a:ea typeface="Aileron"/>
                <a:cs typeface="Aileron"/>
                <a:sym typeface="Aileron"/>
              </a:rPr>
              <a:t>Credit and collateral – review loan covenants</a:t>
            </a:r>
          </a:p>
        </p:txBody>
      </p:sp>
      <p:sp>
        <p:nvSpPr>
          <p:cNvPr id="17" name="TextBox 17"/>
          <p:cNvSpPr txBox="1"/>
          <p:nvPr/>
        </p:nvSpPr>
        <p:spPr>
          <a:xfrm>
            <a:off x="1028700" y="6193288"/>
            <a:ext cx="16230600" cy="614045"/>
          </a:xfrm>
          <a:prstGeom prst="rect">
            <a:avLst/>
          </a:prstGeom>
        </p:spPr>
        <p:txBody>
          <a:bodyPr lIns="0" tIns="0" rIns="0" bIns="0" rtlCol="0" anchor="t">
            <a:spAutoFit/>
          </a:bodyPr>
          <a:lstStyle/>
          <a:p>
            <a:pPr algn="l">
              <a:lnSpc>
                <a:spcPts val="4839"/>
              </a:lnSpc>
            </a:pPr>
            <a:r>
              <a:rPr lang="en-US" sz="3999" b="1" i="1">
                <a:solidFill>
                  <a:srgbClr val="62BB48"/>
                </a:solidFill>
                <a:latin typeface="Pragmatica Bold Italics"/>
                <a:ea typeface="Pragmatica Bold Italics"/>
                <a:cs typeface="Pragmatica Bold Italics"/>
                <a:sym typeface="Pragmatica Bold Italics"/>
              </a:rPr>
              <a:t>But what if something changes again?</a:t>
            </a:r>
          </a:p>
        </p:txBody>
      </p:sp>
      <p:sp>
        <p:nvSpPr>
          <p:cNvPr id="18" name="TextBox 18"/>
          <p:cNvSpPr txBox="1"/>
          <p:nvPr/>
        </p:nvSpPr>
        <p:spPr>
          <a:xfrm>
            <a:off x="1028700" y="6960598"/>
            <a:ext cx="14874735" cy="948690"/>
          </a:xfrm>
          <a:prstGeom prst="rect">
            <a:avLst/>
          </a:prstGeom>
        </p:spPr>
        <p:txBody>
          <a:bodyPr lIns="0" tIns="0" rIns="0" bIns="0" rtlCol="0" anchor="t">
            <a:spAutoFit/>
          </a:bodyPr>
          <a:lstStyle/>
          <a:p>
            <a:pPr algn="l">
              <a:lnSpc>
                <a:spcPts val="3600"/>
              </a:lnSpc>
              <a:spcBef>
                <a:spcPct val="0"/>
              </a:spcBef>
            </a:pPr>
            <a:r>
              <a:rPr lang="en-US" sz="3600">
                <a:solidFill>
                  <a:srgbClr val="000000"/>
                </a:solidFill>
                <a:latin typeface="Aileron"/>
                <a:ea typeface="Aileron"/>
                <a:cs typeface="Aileron"/>
                <a:sym typeface="Aileron"/>
              </a:rPr>
              <a:t>Financial institutions can’t wait until the last minute to prepare, despite the details not coming until the last minute.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1234"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6125561" y="3210055"/>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1" name="AutoShape 11"/>
          <p:cNvSpPr/>
          <p:nvPr/>
        </p:nvSpPr>
        <p:spPr>
          <a:xfrm flipV="1">
            <a:off x="16344412" y="-4717950"/>
            <a:ext cx="0" cy="7928005"/>
          </a:xfrm>
          <a:prstGeom prst="line">
            <a:avLst/>
          </a:prstGeom>
          <a:ln w="38100" cap="flat">
            <a:solidFill>
              <a:srgbClr val="11858E"/>
            </a:solidFill>
            <a:prstDash val="solid"/>
            <a:headEnd type="none" w="sm" len="sm"/>
            <a:tailEnd type="none" w="sm" len="sm"/>
          </a:ln>
        </p:spPr>
        <p:txBody>
          <a:bodyPr/>
          <a:lstStyle/>
          <a:p>
            <a:endParaRPr lang="en-US"/>
          </a:p>
        </p:txBody>
      </p:sp>
      <p:sp>
        <p:nvSpPr>
          <p:cNvPr id="12" name="TextBox 12"/>
          <p:cNvSpPr txBox="1"/>
          <p:nvPr/>
        </p:nvSpPr>
        <p:spPr>
          <a:xfrm>
            <a:off x="1028700" y="1014636"/>
            <a:ext cx="16230600" cy="850138"/>
          </a:xfrm>
          <a:prstGeom prst="rect">
            <a:avLst/>
          </a:prstGeom>
        </p:spPr>
        <p:txBody>
          <a:bodyPr lIns="0" tIns="0" rIns="0" bIns="0" rtlCol="0" anchor="t">
            <a:spAutoFit/>
          </a:bodyPr>
          <a:lstStyle/>
          <a:p>
            <a:pPr algn="ctr">
              <a:lnSpc>
                <a:spcPts val="6776"/>
              </a:lnSpc>
            </a:pPr>
            <a:r>
              <a:rPr lang="en-US" sz="5600" b="1">
                <a:solidFill>
                  <a:srgbClr val="000000"/>
                </a:solidFill>
                <a:latin typeface="Pragmatica Bold"/>
                <a:ea typeface="Pragmatica Bold"/>
                <a:cs typeface="Pragmatica Bold"/>
                <a:sym typeface="Pragmatica Bold"/>
              </a:rPr>
              <a:t>Implications of New Hemp Definition</a:t>
            </a:r>
          </a:p>
        </p:txBody>
      </p:sp>
      <p:grpSp>
        <p:nvGrpSpPr>
          <p:cNvPr id="13" name="Group 13"/>
          <p:cNvGrpSpPr/>
          <p:nvPr/>
        </p:nvGrpSpPr>
        <p:grpSpPr>
          <a:xfrm>
            <a:off x="2493864" y="2089645"/>
            <a:ext cx="13300271" cy="2240821"/>
            <a:chOff x="0" y="0"/>
            <a:chExt cx="3502952" cy="590175"/>
          </a:xfrm>
        </p:grpSpPr>
        <p:sp>
          <p:nvSpPr>
            <p:cNvPr id="14" name="Freeform 14"/>
            <p:cNvSpPr/>
            <p:nvPr/>
          </p:nvSpPr>
          <p:spPr>
            <a:xfrm>
              <a:off x="0" y="0"/>
              <a:ext cx="3502952" cy="590175"/>
            </a:xfrm>
            <a:custGeom>
              <a:avLst/>
              <a:gdLst/>
              <a:ahLst/>
              <a:cxnLst/>
              <a:rect l="l" t="t" r="r" b="b"/>
              <a:pathLst>
                <a:path w="3502952" h="590175">
                  <a:moveTo>
                    <a:pt x="29686" y="0"/>
                  </a:moveTo>
                  <a:lnTo>
                    <a:pt x="3473266" y="0"/>
                  </a:lnTo>
                  <a:cubicBezTo>
                    <a:pt x="3481139" y="0"/>
                    <a:pt x="3488690" y="3128"/>
                    <a:pt x="3494257" y="8695"/>
                  </a:cubicBezTo>
                  <a:cubicBezTo>
                    <a:pt x="3499824" y="14262"/>
                    <a:pt x="3502952" y="21813"/>
                    <a:pt x="3502952" y="29686"/>
                  </a:cubicBezTo>
                  <a:lnTo>
                    <a:pt x="3502952" y="560489"/>
                  </a:lnTo>
                  <a:cubicBezTo>
                    <a:pt x="3502952" y="576884"/>
                    <a:pt x="3489661" y="590175"/>
                    <a:pt x="3473266" y="590175"/>
                  </a:cubicBezTo>
                  <a:lnTo>
                    <a:pt x="29686" y="590175"/>
                  </a:lnTo>
                  <a:cubicBezTo>
                    <a:pt x="21813" y="590175"/>
                    <a:pt x="14262" y="587047"/>
                    <a:pt x="8695" y="581480"/>
                  </a:cubicBezTo>
                  <a:cubicBezTo>
                    <a:pt x="3128" y="575913"/>
                    <a:pt x="0" y="568362"/>
                    <a:pt x="0" y="560489"/>
                  </a:cubicBezTo>
                  <a:lnTo>
                    <a:pt x="0" y="29686"/>
                  </a:lnTo>
                  <a:cubicBezTo>
                    <a:pt x="0" y="21813"/>
                    <a:pt x="3128" y="14262"/>
                    <a:pt x="8695" y="8695"/>
                  </a:cubicBezTo>
                  <a:cubicBezTo>
                    <a:pt x="14262" y="3128"/>
                    <a:pt x="21813" y="0"/>
                    <a:pt x="29686" y="0"/>
                  </a:cubicBezTo>
                  <a:close/>
                </a:path>
              </a:pathLst>
            </a:custGeom>
            <a:solidFill>
              <a:srgbClr val="62BB48"/>
            </a:solidFill>
            <a:ln w="38100" cap="rnd">
              <a:solidFill>
                <a:srgbClr val="000000"/>
              </a:solidFill>
              <a:prstDash val="solid"/>
              <a:round/>
            </a:ln>
          </p:spPr>
          <p:txBody>
            <a:bodyPr/>
            <a:lstStyle/>
            <a:p>
              <a:endParaRPr lang="en-US"/>
            </a:p>
          </p:txBody>
        </p:sp>
        <p:sp>
          <p:nvSpPr>
            <p:cNvPr id="15" name="TextBox 15"/>
            <p:cNvSpPr txBox="1"/>
            <p:nvPr/>
          </p:nvSpPr>
          <p:spPr>
            <a:xfrm>
              <a:off x="0" y="0"/>
              <a:ext cx="3502952" cy="590175"/>
            </a:xfrm>
            <a:prstGeom prst="rect">
              <a:avLst/>
            </a:prstGeom>
          </p:spPr>
          <p:txBody>
            <a:bodyPr lIns="254000" tIns="254000" rIns="254000" bIns="254000" rtlCol="0" anchor="ctr"/>
            <a:lstStyle/>
            <a:p>
              <a:pPr algn="just">
                <a:lnSpc>
                  <a:spcPts val="2999"/>
                </a:lnSpc>
              </a:pPr>
              <a:r>
                <a:rPr lang="en-US" sz="2499" b="1">
                  <a:solidFill>
                    <a:srgbClr val="000000"/>
                  </a:solidFill>
                  <a:latin typeface="Open Sans 1 Bold"/>
                  <a:ea typeface="Open Sans 1 Bold"/>
                  <a:cs typeface="Open Sans 1 Bold"/>
                  <a:sym typeface="Open Sans 1 Bold"/>
                </a:rPr>
                <a:t>FinCEN's 2020 guidance hasn't been rescinded, but it only ever protected businesses that are hemp under federal definition and federal legality. </a:t>
              </a:r>
            </a:p>
            <a:p>
              <a:pPr algn="just">
                <a:lnSpc>
                  <a:spcPts val="2400"/>
                </a:lnSpc>
              </a:pPr>
              <a:r>
                <a:rPr lang="en-US" sz="2000">
                  <a:solidFill>
                    <a:srgbClr val="000000"/>
                  </a:solidFill>
                  <a:latin typeface="Open Sans 1"/>
                  <a:ea typeface="Open Sans 1"/>
                  <a:cs typeface="Open Sans 1"/>
                  <a:sym typeface="Open Sans 1"/>
                </a:rPr>
                <a:t>On the effective date, a customer selling delta-8, THCA flower, or high-dose delta-9 edibles is no longer a hemp-related business — it's a marijuana-related business, and the 2014 Marijuana Guidance framework  governs how to be compliant, if you keep the relationship at all.</a:t>
              </a:r>
            </a:p>
          </p:txBody>
        </p:sp>
      </p:grpSp>
      <p:sp>
        <p:nvSpPr>
          <p:cNvPr id="16" name="TextBox 16"/>
          <p:cNvSpPr txBox="1"/>
          <p:nvPr/>
        </p:nvSpPr>
        <p:spPr>
          <a:xfrm>
            <a:off x="1028700" y="5657147"/>
            <a:ext cx="4958627" cy="3296286"/>
          </a:xfrm>
          <a:prstGeom prst="rect">
            <a:avLst/>
          </a:prstGeom>
        </p:spPr>
        <p:txBody>
          <a:bodyPr lIns="0" tIns="0" rIns="0" bIns="0" rtlCol="0" anchor="t">
            <a:spAutoFit/>
          </a:bodyPr>
          <a:lstStyle/>
          <a:p>
            <a:pPr algn="just">
              <a:lnSpc>
                <a:spcPts val="2000"/>
              </a:lnSpc>
            </a:pPr>
            <a:r>
              <a:rPr lang="en-US" sz="2000" b="1" i="1" spc="80">
                <a:solidFill>
                  <a:srgbClr val="000000"/>
                </a:solidFill>
                <a:latin typeface="Aileron Bold Italics"/>
                <a:ea typeface="Aileron Bold Italics"/>
                <a:cs typeface="Aileron Bold Italics"/>
                <a:sym typeface="Aileron Bold Italics"/>
              </a:rPr>
              <a:t>A valid USDA or state grower license answers a question about the plant, not about the finished product.</a:t>
            </a:r>
            <a:r>
              <a:rPr lang="en-US" sz="2000" spc="80">
                <a:solidFill>
                  <a:srgbClr val="000000"/>
                </a:solidFill>
                <a:latin typeface="Aileron"/>
                <a:ea typeface="Aileron"/>
                <a:cs typeface="Aileron"/>
                <a:sym typeface="Aileron"/>
              </a:rPr>
              <a:t> </a:t>
            </a:r>
          </a:p>
          <a:p>
            <a:pPr algn="just">
              <a:lnSpc>
                <a:spcPts val="2000"/>
              </a:lnSpc>
            </a:pPr>
            <a:endParaRPr lang="en-US" sz="2000" spc="80">
              <a:solidFill>
                <a:srgbClr val="000000"/>
              </a:solidFill>
              <a:latin typeface="Aileron"/>
              <a:ea typeface="Aileron"/>
              <a:cs typeface="Aileron"/>
              <a:sym typeface="Aileron"/>
            </a:endParaRPr>
          </a:p>
          <a:p>
            <a:pPr algn="just">
              <a:lnSpc>
                <a:spcPts val="1800"/>
              </a:lnSpc>
            </a:pPr>
            <a:r>
              <a:rPr lang="en-US" sz="1800" spc="72">
                <a:solidFill>
                  <a:srgbClr val="000000"/>
                </a:solidFill>
                <a:latin typeface="Aileron"/>
                <a:ea typeface="Aileron"/>
                <a:cs typeface="Aileron"/>
                <a:sym typeface="Aileron"/>
              </a:rPr>
              <a:t>Post-effective-date diligence has to reach product formulation, cannabinoid derivation method (naturally occurring vs. synthesized/converted), and per-container total THC on COAs run under total-THC methodology. </a:t>
            </a:r>
          </a:p>
          <a:p>
            <a:pPr algn="just">
              <a:lnSpc>
                <a:spcPts val="1800"/>
              </a:lnSpc>
            </a:pPr>
            <a:endParaRPr lang="en-US" sz="1800" spc="72">
              <a:solidFill>
                <a:srgbClr val="000000"/>
              </a:solidFill>
              <a:latin typeface="Aileron"/>
              <a:ea typeface="Aileron"/>
              <a:cs typeface="Aileron"/>
              <a:sym typeface="Aileron"/>
            </a:endParaRPr>
          </a:p>
          <a:p>
            <a:pPr algn="just">
              <a:lnSpc>
                <a:spcPts val="1800"/>
              </a:lnSpc>
            </a:pPr>
            <a:r>
              <a:rPr lang="en-US" sz="1800" spc="72">
                <a:solidFill>
                  <a:srgbClr val="000000"/>
                </a:solidFill>
                <a:latin typeface="Aileron"/>
                <a:ea typeface="Aileron"/>
                <a:cs typeface="Aileron"/>
                <a:sym typeface="Aileron"/>
              </a:rPr>
              <a:t>That's a different documentation package than what most hemp CDD procedures currently call for.</a:t>
            </a:r>
          </a:p>
        </p:txBody>
      </p:sp>
      <p:sp>
        <p:nvSpPr>
          <p:cNvPr id="17" name="TextBox 17"/>
          <p:cNvSpPr txBox="1"/>
          <p:nvPr/>
        </p:nvSpPr>
        <p:spPr>
          <a:xfrm>
            <a:off x="12297238" y="5657147"/>
            <a:ext cx="4953926" cy="3953511"/>
          </a:xfrm>
          <a:prstGeom prst="rect">
            <a:avLst/>
          </a:prstGeom>
        </p:spPr>
        <p:txBody>
          <a:bodyPr lIns="0" tIns="0" rIns="0" bIns="0" rtlCol="0" anchor="t">
            <a:spAutoFit/>
          </a:bodyPr>
          <a:lstStyle/>
          <a:p>
            <a:pPr algn="just">
              <a:lnSpc>
                <a:spcPts val="2000"/>
              </a:lnSpc>
            </a:pPr>
            <a:r>
              <a:rPr lang="en-US" sz="2000" b="1" i="1" spc="80">
                <a:solidFill>
                  <a:srgbClr val="000000"/>
                </a:solidFill>
                <a:latin typeface="Aileron Bold Italics"/>
                <a:ea typeface="Aileron Bold Italics"/>
                <a:cs typeface="Aileron Bold Italics"/>
                <a:sym typeface="Aileron Bold Italics"/>
              </a:rPr>
              <a:t>The FDA hasn’t provided required clarification.  </a:t>
            </a:r>
          </a:p>
          <a:p>
            <a:pPr algn="just">
              <a:lnSpc>
                <a:spcPts val="1900"/>
              </a:lnSpc>
            </a:pPr>
            <a:endParaRPr lang="en-US" sz="2000" b="1" i="1" spc="80">
              <a:solidFill>
                <a:srgbClr val="000000"/>
              </a:solidFill>
              <a:latin typeface="Aileron Bold Italics"/>
              <a:ea typeface="Aileron Bold Italics"/>
              <a:cs typeface="Aileron Bold Italics"/>
              <a:sym typeface="Aileron Bold Italics"/>
            </a:endParaRPr>
          </a:p>
          <a:p>
            <a:pPr algn="just">
              <a:lnSpc>
                <a:spcPts val="1800"/>
              </a:lnSpc>
            </a:pPr>
            <a:r>
              <a:rPr lang="en-US" sz="1800" spc="72">
                <a:solidFill>
                  <a:srgbClr val="000000"/>
                </a:solidFill>
                <a:latin typeface="Aileron"/>
                <a:ea typeface="Aileron"/>
                <a:cs typeface="Aileron"/>
                <a:sym typeface="Aileron"/>
              </a:rPr>
              <a:t>FDA was required to publish, within 90 days of enactment, lists of cannabinoids naturally producible by the plant, THC-class cannabinoids, and other cannabinoids with similar effects — and as of August 2026, those have not been published. The "container" clarification is outstanding too. Also note HHS can designate additional "similar effect" cannabinoids later, so a product that clears today can fail after a future listing. Build re-review triggers into monitoring rather than treating compliance determinations as static.</a:t>
            </a:r>
          </a:p>
          <a:p>
            <a:pPr algn="just">
              <a:lnSpc>
                <a:spcPts val="1800"/>
              </a:lnSpc>
            </a:pPr>
            <a:endParaRPr lang="en-US" sz="1800" spc="72">
              <a:solidFill>
                <a:srgbClr val="000000"/>
              </a:solidFill>
              <a:latin typeface="Aileron"/>
              <a:ea typeface="Aileron"/>
              <a:cs typeface="Aileron"/>
              <a:sym typeface="Aileron"/>
            </a:endParaRPr>
          </a:p>
        </p:txBody>
      </p:sp>
      <p:sp>
        <p:nvSpPr>
          <p:cNvPr id="18" name="TextBox 18"/>
          <p:cNvSpPr txBox="1"/>
          <p:nvPr/>
        </p:nvSpPr>
        <p:spPr>
          <a:xfrm>
            <a:off x="6667037" y="5657147"/>
            <a:ext cx="4953926" cy="3239136"/>
          </a:xfrm>
          <a:prstGeom prst="rect">
            <a:avLst/>
          </a:prstGeom>
        </p:spPr>
        <p:txBody>
          <a:bodyPr lIns="0" tIns="0" rIns="0" bIns="0" rtlCol="0" anchor="t">
            <a:spAutoFit/>
          </a:bodyPr>
          <a:lstStyle/>
          <a:p>
            <a:pPr algn="just">
              <a:lnSpc>
                <a:spcPts val="2000"/>
              </a:lnSpc>
            </a:pPr>
            <a:r>
              <a:rPr lang="en-US" sz="2000" b="1" i="1" spc="80">
                <a:solidFill>
                  <a:srgbClr val="000000"/>
                </a:solidFill>
                <a:latin typeface="Aileron Bold Italics"/>
                <a:ea typeface="Aileron Bold Italics"/>
                <a:cs typeface="Aileron Bold Italics"/>
                <a:sym typeface="Aileron Bold Italics"/>
              </a:rPr>
              <a:t>The exposure isn't uniform.</a:t>
            </a:r>
            <a:r>
              <a:rPr lang="en-US" sz="2000" spc="80">
                <a:solidFill>
                  <a:srgbClr val="000000"/>
                </a:solidFill>
                <a:latin typeface="Aileron"/>
                <a:ea typeface="Aileron"/>
                <a:cs typeface="Aileron"/>
                <a:sym typeface="Aileron"/>
              </a:rPr>
              <a:t> </a:t>
            </a:r>
          </a:p>
          <a:p>
            <a:pPr algn="just">
              <a:lnSpc>
                <a:spcPts val="1800"/>
              </a:lnSpc>
            </a:pPr>
            <a:endParaRPr lang="en-US" sz="2000" spc="80">
              <a:solidFill>
                <a:srgbClr val="000000"/>
              </a:solidFill>
              <a:latin typeface="Aileron"/>
              <a:ea typeface="Aileron"/>
              <a:cs typeface="Aileron"/>
              <a:sym typeface="Aileron"/>
            </a:endParaRPr>
          </a:p>
          <a:p>
            <a:pPr algn="just">
              <a:lnSpc>
                <a:spcPts val="1800"/>
              </a:lnSpc>
            </a:pPr>
            <a:r>
              <a:rPr lang="en-US" sz="1800" spc="72">
                <a:solidFill>
                  <a:srgbClr val="000000"/>
                </a:solidFill>
                <a:latin typeface="Aileron"/>
                <a:ea typeface="Aileron"/>
                <a:cs typeface="Aileron"/>
                <a:sym typeface="Aileron"/>
              </a:rPr>
              <a:t>Fiber, grain, and true industrial hemp are largely protected. Intoxicating products are almost certainly captured. </a:t>
            </a:r>
          </a:p>
          <a:p>
            <a:pPr algn="just">
              <a:lnSpc>
                <a:spcPts val="1800"/>
              </a:lnSpc>
            </a:pPr>
            <a:endParaRPr lang="en-US" sz="1800" spc="72">
              <a:solidFill>
                <a:srgbClr val="000000"/>
              </a:solidFill>
              <a:latin typeface="Aileron"/>
              <a:ea typeface="Aileron"/>
              <a:cs typeface="Aileron"/>
              <a:sym typeface="Aileron"/>
            </a:endParaRPr>
          </a:p>
          <a:p>
            <a:pPr algn="just">
              <a:lnSpc>
                <a:spcPts val="1800"/>
              </a:lnSpc>
            </a:pPr>
            <a:r>
              <a:rPr lang="en-US" sz="1800" spc="72">
                <a:solidFill>
                  <a:srgbClr val="000000"/>
                </a:solidFill>
                <a:latin typeface="Aileron"/>
                <a:ea typeface="Aileron"/>
                <a:cs typeface="Aileron"/>
                <a:sym typeface="Aileron"/>
              </a:rPr>
              <a:t>The uncomfortable middle is non-intoxicating CBD: the 0.4 mg per-container cap threatens full-spectrum extracts and wellness products containing only trace THC, and industry estimates put roughly 95% of existing hemp-derived cannabinoid products outside the new definition. Indirect exposures are another challenge to capture. </a:t>
            </a:r>
          </a:p>
        </p:txBody>
      </p:sp>
      <p:sp>
        <p:nvSpPr>
          <p:cNvPr id="19" name="TextBox 19"/>
          <p:cNvSpPr txBox="1"/>
          <p:nvPr/>
        </p:nvSpPr>
        <p:spPr>
          <a:xfrm>
            <a:off x="1028700" y="4838065"/>
            <a:ext cx="4958627" cy="656590"/>
          </a:xfrm>
          <a:prstGeom prst="rect">
            <a:avLst/>
          </a:prstGeom>
        </p:spPr>
        <p:txBody>
          <a:bodyPr lIns="0" tIns="0" rIns="0" bIns="0" rtlCol="0" anchor="t">
            <a:spAutoFit/>
          </a:bodyPr>
          <a:lstStyle/>
          <a:p>
            <a:pPr algn="ctr">
              <a:lnSpc>
                <a:spcPts val="2599"/>
              </a:lnSpc>
            </a:pPr>
            <a:r>
              <a:rPr lang="en-US" sz="2599" b="1">
                <a:solidFill>
                  <a:srgbClr val="000000"/>
                </a:solidFill>
                <a:latin typeface="Pragmatica Bold"/>
                <a:ea typeface="Pragmatica Bold"/>
                <a:cs typeface="Pragmatica Bold"/>
                <a:sym typeface="Pragmatica Bold"/>
              </a:rPr>
              <a:t>License verification alone is increasingly insufficient.</a:t>
            </a:r>
          </a:p>
        </p:txBody>
      </p:sp>
      <p:sp>
        <p:nvSpPr>
          <p:cNvPr id="20" name="TextBox 20"/>
          <p:cNvSpPr txBox="1"/>
          <p:nvPr/>
        </p:nvSpPr>
        <p:spPr>
          <a:xfrm>
            <a:off x="6667037" y="4838065"/>
            <a:ext cx="4953926" cy="656590"/>
          </a:xfrm>
          <a:prstGeom prst="rect">
            <a:avLst/>
          </a:prstGeom>
        </p:spPr>
        <p:txBody>
          <a:bodyPr lIns="0" tIns="0" rIns="0" bIns="0" rtlCol="0" anchor="t">
            <a:spAutoFit/>
          </a:bodyPr>
          <a:lstStyle/>
          <a:p>
            <a:pPr algn="ctr">
              <a:lnSpc>
                <a:spcPts val="2599"/>
              </a:lnSpc>
            </a:pPr>
            <a:r>
              <a:rPr lang="en-US" sz="2599" b="1">
                <a:solidFill>
                  <a:srgbClr val="000000"/>
                </a:solidFill>
                <a:latin typeface="Pragmatica Bold"/>
                <a:ea typeface="Pragmatica Bold"/>
                <a:cs typeface="Pragmatica Bold"/>
                <a:sym typeface="Pragmatica Bold"/>
              </a:rPr>
              <a:t>Prioritize sector segmentation.</a:t>
            </a:r>
          </a:p>
        </p:txBody>
      </p:sp>
      <p:sp>
        <p:nvSpPr>
          <p:cNvPr id="21" name="TextBox 21"/>
          <p:cNvSpPr txBox="1"/>
          <p:nvPr/>
        </p:nvSpPr>
        <p:spPr>
          <a:xfrm>
            <a:off x="12305374" y="4838065"/>
            <a:ext cx="4953926" cy="656590"/>
          </a:xfrm>
          <a:prstGeom prst="rect">
            <a:avLst/>
          </a:prstGeom>
        </p:spPr>
        <p:txBody>
          <a:bodyPr lIns="0" tIns="0" rIns="0" bIns="0" rtlCol="0" anchor="t">
            <a:spAutoFit/>
          </a:bodyPr>
          <a:lstStyle/>
          <a:p>
            <a:pPr algn="ctr">
              <a:lnSpc>
                <a:spcPts val="2599"/>
              </a:lnSpc>
            </a:pPr>
            <a:r>
              <a:rPr lang="en-US" sz="2599" b="1">
                <a:solidFill>
                  <a:srgbClr val="000000"/>
                </a:solidFill>
                <a:latin typeface="Pragmatica Bold"/>
                <a:ea typeface="Pragmatica Bold"/>
                <a:cs typeface="Pragmatica Bold"/>
                <a:sym typeface="Pragmatica Bold"/>
              </a:rPr>
              <a:t>The technical boundaries remain blurry.</a:t>
            </a:r>
          </a:p>
        </p:txBody>
      </p:sp>
      <p:sp>
        <p:nvSpPr>
          <p:cNvPr id="22" name="AutoShape 22"/>
          <p:cNvSpPr/>
          <p:nvPr/>
        </p:nvSpPr>
        <p:spPr>
          <a:xfrm flipV="1">
            <a:off x="11959101" y="4780915"/>
            <a:ext cx="0" cy="4829742"/>
          </a:xfrm>
          <a:prstGeom prst="line">
            <a:avLst/>
          </a:prstGeom>
          <a:ln w="38100" cap="flat">
            <a:solidFill>
              <a:srgbClr val="62BB48"/>
            </a:solidFill>
            <a:prstDash val="solid"/>
            <a:headEnd type="none" w="sm" len="sm"/>
            <a:tailEnd type="none" w="sm" len="sm"/>
          </a:ln>
        </p:spPr>
        <p:txBody>
          <a:bodyPr/>
          <a:lstStyle/>
          <a:p>
            <a:endParaRPr lang="en-US"/>
          </a:p>
        </p:txBody>
      </p:sp>
      <p:sp>
        <p:nvSpPr>
          <p:cNvPr id="23" name="AutoShape 23"/>
          <p:cNvSpPr/>
          <p:nvPr/>
        </p:nvSpPr>
        <p:spPr>
          <a:xfrm flipV="1">
            <a:off x="6324137" y="4780915"/>
            <a:ext cx="0" cy="4829742"/>
          </a:xfrm>
          <a:prstGeom prst="line">
            <a:avLst/>
          </a:prstGeom>
          <a:ln w="38100" cap="flat">
            <a:solidFill>
              <a:srgbClr val="62BB48"/>
            </a:solidFill>
            <a:prstDash val="solid"/>
            <a:headEnd type="none" w="sm" len="sm"/>
            <a:tailEnd type="none" w="sm" len="sm"/>
          </a:ln>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834938"/>
            <a:ext cx="7613899" cy="5283647"/>
            <a:chOff x="0" y="0"/>
            <a:chExt cx="1353054" cy="938949"/>
          </a:xfrm>
        </p:grpSpPr>
        <p:sp>
          <p:nvSpPr>
            <p:cNvPr id="3" name="Freeform 3"/>
            <p:cNvSpPr/>
            <p:nvPr/>
          </p:nvSpPr>
          <p:spPr>
            <a:xfrm>
              <a:off x="0" y="0"/>
              <a:ext cx="1353054" cy="938949"/>
            </a:xfrm>
            <a:custGeom>
              <a:avLst/>
              <a:gdLst/>
              <a:ahLst/>
              <a:cxnLst/>
              <a:rect l="l" t="t" r="r" b="b"/>
              <a:pathLst>
                <a:path w="1353054" h="938949">
                  <a:moveTo>
                    <a:pt x="20336" y="0"/>
                  </a:moveTo>
                  <a:lnTo>
                    <a:pt x="1332718" y="0"/>
                  </a:lnTo>
                  <a:cubicBezTo>
                    <a:pt x="1343950" y="0"/>
                    <a:pt x="1353054" y="9105"/>
                    <a:pt x="1353054" y="20336"/>
                  </a:cubicBezTo>
                  <a:lnTo>
                    <a:pt x="1353054" y="918613"/>
                  </a:lnTo>
                  <a:cubicBezTo>
                    <a:pt x="1353054" y="929844"/>
                    <a:pt x="1343950" y="938949"/>
                    <a:pt x="1332718" y="938949"/>
                  </a:cubicBezTo>
                  <a:lnTo>
                    <a:pt x="20336" y="938949"/>
                  </a:lnTo>
                  <a:cubicBezTo>
                    <a:pt x="9105" y="938949"/>
                    <a:pt x="0" y="929844"/>
                    <a:pt x="0" y="918613"/>
                  </a:cubicBezTo>
                  <a:lnTo>
                    <a:pt x="0" y="20336"/>
                  </a:lnTo>
                  <a:cubicBezTo>
                    <a:pt x="0" y="9105"/>
                    <a:pt x="9105" y="0"/>
                    <a:pt x="20336" y="0"/>
                  </a:cubicBezTo>
                  <a:close/>
                </a:path>
              </a:pathLst>
            </a:custGeom>
            <a:solidFill>
              <a:srgbClr val="102D7B"/>
            </a:solidFill>
            <a:ln w="57150" cap="sq">
              <a:solidFill>
                <a:srgbClr val="62BB48"/>
              </a:solidFill>
              <a:prstDash val="solid"/>
              <a:miter/>
            </a:ln>
          </p:spPr>
          <p:txBody>
            <a:bodyPr/>
            <a:lstStyle/>
            <a:p>
              <a:endParaRPr lang="en-US"/>
            </a:p>
          </p:txBody>
        </p:sp>
      </p:grpSp>
      <p:grpSp>
        <p:nvGrpSpPr>
          <p:cNvPr id="4" name="Group 4"/>
          <p:cNvGrpSpPr/>
          <p:nvPr/>
        </p:nvGrpSpPr>
        <p:grpSpPr>
          <a:xfrm>
            <a:off x="1701234" y="809849"/>
            <a:ext cx="437702" cy="4377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6" name="TextBox 6"/>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7" name="Group 7"/>
          <p:cNvGrpSpPr/>
          <p:nvPr/>
        </p:nvGrpSpPr>
        <p:grpSpPr>
          <a:xfrm>
            <a:off x="1028700" y="809849"/>
            <a:ext cx="437702" cy="43770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B48"/>
            </a:solidFill>
          </p:spPr>
          <p:txBody>
            <a:bodyPr/>
            <a:lstStyle/>
            <a:p>
              <a:endParaRPr lang="en-US"/>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0" name="Group 10"/>
          <p:cNvGrpSpPr/>
          <p:nvPr/>
        </p:nvGrpSpPr>
        <p:grpSpPr>
          <a:xfrm>
            <a:off x="16144611" y="3210055"/>
            <a:ext cx="437702" cy="43770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3" name="AutoShape 13"/>
          <p:cNvSpPr/>
          <p:nvPr/>
        </p:nvSpPr>
        <p:spPr>
          <a:xfrm flipV="1">
            <a:off x="16344412" y="-4717950"/>
            <a:ext cx="0" cy="7928005"/>
          </a:xfrm>
          <a:prstGeom prst="line">
            <a:avLst/>
          </a:prstGeom>
          <a:ln w="38100" cap="flat">
            <a:solidFill>
              <a:srgbClr val="62BB48"/>
            </a:solidFill>
            <a:prstDash val="solid"/>
            <a:headEnd type="none" w="sm" len="sm"/>
            <a:tailEnd type="none" w="sm" len="sm"/>
          </a:ln>
        </p:spPr>
        <p:txBody>
          <a:bodyPr/>
          <a:lstStyle/>
          <a:p>
            <a:endParaRPr lang="en-US"/>
          </a:p>
        </p:txBody>
      </p:sp>
      <p:sp>
        <p:nvSpPr>
          <p:cNvPr id="14" name="Freeform 14"/>
          <p:cNvSpPr/>
          <p:nvPr/>
        </p:nvSpPr>
        <p:spPr>
          <a:xfrm>
            <a:off x="1247551" y="3997904"/>
            <a:ext cx="1690768" cy="1690768"/>
          </a:xfrm>
          <a:custGeom>
            <a:avLst/>
            <a:gdLst/>
            <a:ahLst/>
            <a:cxnLst/>
            <a:rect l="l" t="t" r="r" b="b"/>
            <a:pathLst>
              <a:path w="1690768" h="1690768">
                <a:moveTo>
                  <a:pt x="0" y="0"/>
                </a:moveTo>
                <a:lnTo>
                  <a:pt x="1690768" y="0"/>
                </a:lnTo>
                <a:lnTo>
                  <a:pt x="1690768" y="1690767"/>
                </a:lnTo>
                <a:lnTo>
                  <a:pt x="0" y="1690767"/>
                </a:lnTo>
                <a:lnTo>
                  <a:pt x="0" y="0"/>
                </a:lnTo>
                <a:close/>
              </a:path>
            </a:pathLst>
          </a:custGeom>
          <a:blipFill>
            <a:blip r:embed="rId2"/>
            <a:stretch>
              <a:fillRect/>
            </a:stretch>
          </a:blipFill>
        </p:spPr>
        <p:txBody>
          <a:bodyPr/>
          <a:lstStyle/>
          <a:p>
            <a:endParaRPr lang="en-US"/>
          </a:p>
        </p:txBody>
      </p:sp>
      <p:sp>
        <p:nvSpPr>
          <p:cNvPr id="15" name="TextBox 15"/>
          <p:cNvSpPr txBox="1"/>
          <p:nvPr/>
        </p:nvSpPr>
        <p:spPr>
          <a:xfrm>
            <a:off x="3140177" y="4092736"/>
            <a:ext cx="5298321" cy="925831"/>
          </a:xfrm>
          <a:prstGeom prst="rect">
            <a:avLst/>
          </a:prstGeom>
        </p:spPr>
        <p:txBody>
          <a:bodyPr lIns="0" tIns="0" rIns="0" bIns="0" rtlCol="0" anchor="t">
            <a:spAutoFit/>
          </a:bodyPr>
          <a:lstStyle/>
          <a:p>
            <a:pPr algn="ctr">
              <a:lnSpc>
                <a:spcPts val="2399"/>
              </a:lnSpc>
            </a:pPr>
            <a:r>
              <a:rPr lang="en-US" sz="2399" b="1" u="sng" dirty="0">
                <a:solidFill>
                  <a:schemeClr val="bg1"/>
                </a:solidFill>
                <a:latin typeface="Open Sans 2 Bold"/>
                <a:ea typeface="Open Sans 2 Bold"/>
                <a:cs typeface="Open Sans 2 Bold"/>
                <a:sym typeface="Open Sans 2 Bold"/>
                <a:hlinkClick r:id="rId3" tooltip="https://www.fincen.gov/system/files/2020-06/FinCEN_Hemp_Guidance_508_FINAL.pdf">
                  <a:extLst>
                    <a:ext uri="{A12FA001-AC4F-418D-AE19-62706E023703}">
                      <ahyp:hlinkClr xmlns:ahyp="http://schemas.microsoft.com/office/drawing/2018/hyperlinkcolor" val="tx"/>
                    </a:ext>
                  </a:extLst>
                </a:hlinkClick>
              </a:rPr>
              <a:t>Due Diligence Requirements under the Bank Secrecy Act for Hemp-Related Business Customers</a:t>
            </a:r>
          </a:p>
        </p:txBody>
      </p:sp>
      <p:sp>
        <p:nvSpPr>
          <p:cNvPr id="16" name="TextBox 16"/>
          <p:cNvSpPr txBox="1"/>
          <p:nvPr/>
        </p:nvSpPr>
        <p:spPr>
          <a:xfrm>
            <a:off x="9645401" y="8328652"/>
            <a:ext cx="7484248" cy="793115"/>
          </a:xfrm>
          <a:prstGeom prst="rect">
            <a:avLst/>
          </a:prstGeom>
        </p:spPr>
        <p:txBody>
          <a:bodyPr lIns="0" tIns="0" rIns="0" bIns="0" rtlCol="0" anchor="t">
            <a:spAutoFit/>
          </a:bodyPr>
          <a:lstStyle/>
          <a:p>
            <a:pPr algn="just">
              <a:lnSpc>
                <a:spcPts val="3099"/>
              </a:lnSpc>
            </a:pPr>
            <a:r>
              <a:rPr lang="en-US" sz="3099" b="1" spc="123">
                <a:solidFill>
                  <a:srgbClr val="000000"/>
                </a:solidFill>
                <a:latin typeface="Aileron Bold"/>
                <a:ea typeface="Aileron Bold"/>
                <a:cs typeface="Aileron Bold"/>
                <a:sym typeface="Aileron Bold"/>
              </a:rPr>
              <a:t>Guidance hinges on federal legality under the federal definition of hemp.</a:t>
            </a:r>
          </a:p>
        </p:txBody>
      </p:sp>
      <p:sp>
        <p:nvSpPr>
          <p:cNvPr id="17" name="TextBox 17"/>
          <p:cNvSpPr txBox="1"/>
          <p:nvPr/>
        </p:nvSpPr>
        <p:spPr>
          <a:xfrm>
            <a:off x="1028700" y="1300854"/>
            <a:ext cx="16230600"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Guidance on Hemp-Related Businesses</a:t>
            </a:r>
          </a:p>
        </p:txBody>
      </p:sp>
      <p:sp>
        <p:nvSpPr>
          <p:cNvPr id="18" name="TextBox 18"/>
          <p:cNvSpPr txBox="1"/>
          <p:nvPr/>
        </p:nvSpPr>
        <p:spPr>
          <a:xfrm>
            <a:off x="1079276" y="2333798"/>
            <a:ext cx="14718443" cy="1358265"/>
          </a:xfrm>
          <a:prstGeom prst="rect">
            <a:avLst/>
          </a:prstGeom>
        </p:spPr>
        <p:txBody>
          <a:bodyPr lIns="0" tIns="0" rIns="0" bIns="0" rtlCol="0" anchor="t">
            <a:spAutoFit/>
          </a:bodyPr>
          <a:lstStyle/>
          <a:p>
            <a:pPr algn="l">
              <a:lnSpc>
                <a:spcPts val="2100"/>
              </a:lnSpc>
            </a:pPr>
            <a:r>
              <a:rPr lang="en-US" sz="2100" spc="84">
                <a:solidFill>
                  <a:srgbClr val="000000"/>
                </a:solidFill>
                <a:latin typeface="Aileron"/>
                <a:ea typeface="Aileron"/>
                <a:cs typeface="Aileron"/>
                <a:sym typeface="Aileron"/>
              </a:rPr>
              <a:t>In Dec. 2019, FRS, FDIC, FinCEN, OCC &amp; CSBS issued an interagency statement explaining that </a:t>
            </a:r>
            <a:r>
              <a:rPr lang="en-US" sz="2100" b="1" i="1" spc="84">
                <a:solidFill>
                  <a:srgbClr val="000000"/>
                </a:solidFill>
                <a:latin typeface="Aileron Bold Italics"/>
                <a:ea typeface="Aileron Bold Italics"/>
                <a:cs typeface="Aileron Bold Italics"/>
                <a:sym typeface="Aileron Bold Italics"/>
              </a:rPr>
              <a:t>“Because hemp is no longer a Schedule I controlled substance under the Controlled Substances Act,”</a:t>
            </a:r>
            <a:r>
              <a:rPr lang="en-US" sz="2100" spc="84">
                <a:solidFill>
                  <a:srgbClr val="000000"/>
                </a:solidFill>
                <a:latin typeface="Aileron"/>
                <a:ea typeface="Aileron"/>
                <a:cs typeface="Aileron"/>
                <a:sym typeface="Aileron"/>
              </a:rPr>
              <a:t> banks are not required to file a Suspicious Activity Report (SAR) on customers solely because they are engaged in the growth or cultivation of hemp in accordance with applicable laws and regulations. For hemp-related customers, banks are expected to follow standard SAR procedures, and file a SAR if indicia of suspicious activity warrants.</a:t>
            </a:r>
          </a:p>
        </p:txBody>
      </p:sp>
      <p:sp>
        <p:nvSpPr>
          <p:cNvPr id="19" name="TextBox 19"/>
          <p:cNvSpPr txBox="1"/>
          <p:nvPr/>
        </p:nvSpPr>
        <p:spPr>
          <a:xfrm>
            <a:off x="1247551" y="5726771"/>
            <a:ext cx="7011996" cy="3232150"/>
          </a:xfrm>
          <a:prstGeom prst="rect">
            <a:avLst/>
          </a:prstGeom>
        </p:spPr>
        <p:txBody>
          <a:bodyPr lIns="0" tIns="0" rIns="0" bIns="0" rtlCol="0" anchor="t">
            <a:spAutoFit/>
          </a:bodyPr>
          <a:lstStyle/>
          <a:p>
            <a:pPr marL="431797" lvl="1" indent="-215899" algn="l">
              <a:lnSpc>
                <a:spcPts val="1999"/>
              </a:lnSpc>
              <a:buFont typeface="Arial"/>
              <a:buChar char="•"/>
            </a:pPr>
            <a:r>
              <a:rPr lang="en-US" sz="1999">
                <a:solidFill>
                  <a:srgbClr val="FFFFFF"/>
                </a:solidFill>
                <a:latin typeface="Aileron"/>
                <a:ea typeface="Aileron"/>
                <a:cs typeface="Aileron"/>
                <a:sym typeface="Aileron"/>
              </a:rPr>
              <a:t>Core control is licensure verification — a copy of the license or a written attestation, supplemented risk-based with crop inspection/testing reports, license renewals, and updated attestations or correspondence with the state, tribe, or USDA.</a:t>
            </a:r>
          </a:p>
          <a:p>
            <a:pPr marL="431797" lvl="1" indent="-215899" algn="l">
              <a:lnSpc>
                <a:spcPts val="1999"/>
              </a:lnSpc>
              <a:buFont typeface="Arial"/>
              <a:buChar char="•"/>
            </a:pPr>
            <a:r>
              <a:rPr lang="en-US" sz="1999">
                <a:solidFill>
                  <a:srgbClr val="FFFFFF"/>
                </a:solidFill>
                <a:latin typeface="Aileron"/>
                <a:ea typeface="Aileron"/>
                <a:cs typeface="Aileron"/>
                <a:sym typeface="Aileron"/>
              </a:rPr>
              <a:t>Monitor transactions like any other customer. SAR triggers include a customer apparently producing hemp in a jurisdiction where it remains illegal.</a:t>
            </a:r>
          </a:p>
          <a:p>
            <a:pPr marL="431797" lvl="1" indent="-215899" algn="l">
              <a:lnSpc>
                <a:spcPts val="1999"/>
              </a:lnSpc>
              <a:buFont typeface="Arial"/>
              <a:buChar char="•"/>
            </a:pPr>
            <a:r>
              <a:rPr lang="en-US" sz="1999">
                <a:solidFill>
                  <a:srgbClr val="FFFFFF"/>
                </a:solidFill>
                <a:latin typeface="Aileron"/>
                <a:ea typeface="Aileron"/>
                <a:cs typeface="Aileron"/>
                <a:sym typeface="Aileron"/>
              </a:rPr>
              <a:t>Commingling rule: if hemp and marijuana proceeds are mixed, apply the 2014 Marijuana Guidance to the whole relationship. If proceeds are segregated or otherwise identifiable, the 2014 guidance (and marijuana SAR filing) applies only to the marijuana side.</a:t>
            </a:r>
          </a:p>
        </p:txBody>
      </p:sp>
      <p:grpSp>
        <p:nvGrpSpPr>
          <p:cNvPr id="20" name="Group 20"/>
          <p:cNvGrpSpPr/>
          <p:nvPr/>
        </p:nvGrpSpPr>
        <p:grpSpPr>
          <a:xfrm>
            <a:off x="9580575" y="3834938"/>
            <a:ext cx="7678725" cy="4080292"/>
            <a:chOff x="0" y="0"/>
            <a:chExt cx="10238300" cy="5440389"/>
          </a:xfrm>
        </p:grpSpPr>
        <p:grpSp>
          <p:nvGrpSpPr>
            <p:cNvPr id="21" name="Group 21"/>
            <p:cNvGrpSpPr/>
            <p:nvPr/>
          </p:nvGrpSpPr>
          <p:grpSpPr>
            <a:xfrm>
              <a:off x="0" y="0"/>
              <a:ext cx="10238300" cy="5440389"/>
              <a:chOff x="0" y="0"/>
              <a:chExt cx="1364574" cy="725102"/>
            </a:xfrm>
          </p:grpSpPr>
          <p:sp>
            <p:nvSpPr>
              <p:cNvPr id="22" name="Freeform 22"/>
              <p:cNvSpPr/>
              <p:nvPr/>
            </p:nvSpPr>
            <p:spPr>
              <a:xfrm>
                <a:off x="0" y="0"/>
                <a:ext cx="1364574" cy="725102"/>
              </a:xfrm>
              <a:custGeom>
                <a:avLst/>
                <a:gdLst/>
                <a:ahLst/>
                <a:cxnLst/>
                <a:rect l="l" t="t" r="r" b="b"/>
                <a:pathLst>
                  <a:path w="1364574" h="725102">
                    <a:moveTo>
                      <a:pt x="20165" y="0"/>
                    </a:moveTo>
                    <a:lnTo>
                      <a:pt x="1344410" y="0"/>
                    </a:lnTo>
                    <a:cubicBezTo>
                      <a:pt x="1355546" y="0"/>
                      <a:pt x="1364574" y="9028"/>
                      <a:pt x="1364574" y="20165"/>
                    </a:cubicBezTo>
                    <a:lnTo>
                      <a:pt x="1364574" y="704938"/>
                    </a:lnTo>
                    <a:cubicBezTo>
                      <a:pt x="1364574" y="716075"/>
                      <a:pt x="1355546" y="725102"/>
                      <a:pt x="1344410" y="725102"/>
                    </a:cubicBezTo>
                    <a:lnTo>
                      <a:pt x="20165" y="725102"/>
                    </a:lnTo>
                    <a:cubicBezTo>
                      <a:pt x="9028" y="725102"/>
                      <a:pt x="0" y="716075"/>
                      <a:pt x="0" y="704938"/>
                    </a:cubicBezTo>
                    <a:lnTo>
                      <a:pt x="0" y="20165"/>
                    </a:lnTo>
                    <a:cubicBezTo>
                      <a:pt x="0" y="9028"/>
                      <a:pt x="9028" y="0"/>
                      <a:pt x="20165" y="0"/>
                    </a:cubicBezTo>
                    <a:close/>
                  </a:path>
                </a:pathLst>
              </a:custGeom>
              <a:solidFill>
                <a:srgbClr val="62BB48"/>
              </a:solidFill>
              <a:ln w="57150" cap="sq">
                <a:solidFill>
                  <a:srgbClr val="102D7B"/>
                </a:solidFill>
                <a:prstDash val="solid"/>
                <a:miter/>
              </a:ln>
            </p:spPr>
            <p:txBody>
              <a:bodyPr/>
              <a:lstStyle/>
              <a:p>
                <a:endParaRPr lang="en-US"/>
              </a:p>
            </p:txBody>
          </p:sp>
        </p:grpSp>
        <p:sp>
          <p:nvSpPr>
            <p:cNvPr id="23" name="Freeform 23"/>
            <p:cNvSpPr/>
            <p:nvPr/>
          </p:nvSpPr>
          <p:spPr>
            <a:xfrm>
              <a:off x="354769" y="174113"/>
              <a:ext cx="2425027" cy="2404555"/>
            </a:xfrm>
            <a:custGeom>
              <a:avLst/>
              <a:gdLst/>
              <a:ahLst/>
              <a:cxnLst/>
              <a:rect l="l" t="t" r="r" b="b"/>
              <a:pathLst>
                <a:path w="2425027" h="2404555">
                  <a:moveTo>
                    <a:pt x="0" y="0"/>
                  </a:moveTo>
                  <a:lnTo>
                    <a:pt x="2425027" y="0"/>
                  </a:lnTo>
                  <a:lnTo>
                    <a:pt x="2425027" y="2404554"/>
                  </a:lnTo>
                  <a:lnTo>
                    <a:pt x="0" y="2404554"/>
                  </a:lnTo>
                  <a:lnTo>
                    <a:pt x="0" y="0"/>
                  </a:lnTo>
                  <a:close/>
                </a:path>
              </a:pathLst>
            </a:custGeom>
            <a:blipFill>
              <a:blip r:embed="rId4"/>
              <a:stretch>
                <a:fillRect t="-425" b="-425"/>
              </a:stretch>
            </a:blipFill>
          </p:spPr>
          <p:txBody>
            <a:bodyPr/>
            <a:lstStyle/>
            <a:p>
              <a:endParaRPr lang="en-US"/>
            </a:p>
          </p:txBody>
        </p:sp>
        <p:sp>
          <p:nvSpPr>
            <p:cNvPr id="24" name="TextBox 24"/>
            <p:cNvSpPr txBox="1"/>
            <p:nvPr/>
          </p:nvSpPr>
          <p:spPr>
            <a:xfrm>
              <a:off x="3496499" y="443374"/>
              <a:ext cx="5242894" cy="1262380"/>
            </a:xfrm>
            <a:prstGeom prst="rect">
              <a:avLst/>
            </a:prstGeom>
          </p:spPr>
          <p:txBody>
            <a:bodyPr lIns="0" tIns="0" rIns="0" bIns="0" rtlCol="0" anchor="t">
              <a:spAutoFit/>
            </a:bodyPr>
            <a:lstStyle/>
            <a:p>
              <a:pPr algn="ctr">
                <a:lnSpc>
                  <a:spcPts val="2400"/>
                </a:lnSpc>
              </a:pPr>
              <a:r>
                <a:rPr lang="en-US" sz="2400" b="1" u="sng" dirty="0">
                  <a:solidFill>
                    <a:schemeClr val="bg1"/>
                  </a:solidFill>
                  <a:latin typeface="Aileron Bold"/>
                  <a:ea typeface="Aileron Bold"/>
                  <a:cs typeface="Aileron Bold"/>
                  <a:sym typeface="Aileron Bold"/>
                  <a:hlinkClick r:id="rId5" tooltip="https://ncua.gov/regulation-supervision/letters-credit-unions-other-guidance/additional-guidance-regarding-servicing-hemp-related-businesses">
                    <a:extLst>
                      <a:ext uri="{A12FA001-AC4F-418D-AE19-62706E023703}">
                        <ahyp:hlinkClr xmlns:ahyp="http://schemas.microsoft.com/office/drawing/2018/hyperlinkcolor" val="tx"/>
                      </a:ext>
                    </a:extLst>
                  </a:hlinkClick>
                </a:rPr>
                <a:t>NCUA Additional Guidance Regarding Servicing Hemp-Related Businesses</a:t>
              </a:r>
            </a:p>
          </p:txBody>
        </p:sp>
        <p:sp>
          <p:nvSpPr>
            <p:cNvPr id="25" name="TextBox 25"/>
            <p:cNvSpPr txBox="1"/>
            <p:nvPr/>
          </p:nvSpPr>
          <p:spPr>
            <a:xfrm>
              <a:off x="175715" y="2616767"/>
              <a:ext cx="9629830" cy="2671233"/>
            </a:xfrm>
            <a:prstGeom prst="rect">
              <a:avLst/>
            </a:prstGeom>
          </p:spPr>
          <p:txBody>
            <a:bodyPr lIns="0" tIns="0" rIns="0" bIns="0" rtlCol="0" anchor="t">
              <a:spAutoFit/>
            </a:bodyPr>
            <a:lstStyle/>
            <a:p>
              <a:pPr marL="431797" lvl="1" indent="-215899" algn="l">
                <a:lnSpc>
                  <a:spcPts val="1999"/>
                </a:lnSpc>
                <a:buFont typeface="Arial"/>
                <a:buChar char="•"/>
              </a:pPr>
              <a:r>
                <a:rPr lang="en-US" sz="1999">
                  <a:solidFill>
                    <a:srgbClr val="FFFFFF"/>
                  </a:solidFill>
                  <a:latin typeface="Aileron"/>
                  <a:ea typeface="Aileron"/>
                  <a:cs typeface="Aileron"/>
                  <a:sym typeface="Aileron"/>
                </a:rPr>
                <a:t>Sufficient CDD to reasonably ensure member businesses producing or selling hemp products comply with applicable law</a:t>
              </a:r>
            </a:p>
            <a:p>
              <a:pPr marL="431797" lvl="1" indent="-215899" algn="l">
                <a:lnSpc>
                  <a:spcPts val="1999"/>
                </a:lnSpc>
                <a:buFont typeface="Arial"/>
                <a:buChar char="•"/>
              </a:pPr>
              <a:r>
                <a:rPr lang="en-US" sz="1999">
                  <a:solidFill>
                    <a:srgbClr val="FFFFFF"/>
                  </a:solidFill>
                  <a:latin typeface="Aileron"/>
                  <a:ea typeface="Aileron"/>
                  <a:cs typeface="Aileron"/>
                  <a:sym typeface="Aileron"/>
                </a:rPr>
                <a:t>Verify growers hold a valid state or USDA license. However, credit unions are not the enforcement authority policing the industry. </a:t>
              </a:r>
            </a:p>
            <a:p>
              <a:pPr marL="431797" lvl="1" indent="-215899" algn="l">
                <a:lnSpc>
                  <a:spcPts val="1999"/>
                </a:lnSpc>
                <a:buFont typeface="Arial"/>
                <a:buChar char="•"/>
              </a:pPr>
              <a:r>
                <a:rPr lang="en-US" sz="1999">
                  <a:solidFill>
                    <a:srgbClr val="FFFFFF"/>
                  </a:solidFill>
                  <a:latin typeface="Aileron"/>
                  <a:ea typeface="Aileron"/>
                  <a:cs typeface="Aileron"/>
                  <a:sym typeface="Aileron"/>
                </a:rPr>
                <a:t>Stay alert to illicit or unusual activity and file SARs under normal BSA/AML standards.</a:t>
              </a:r>
            </a:p>
          </p:txBody>
        </p:sp>
      </p:grpSp>
      <p:sp>
        <p:nvSpPr>
          <p:cNvPr id="26" name="Freeform 26"/>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6"/>
            <a:stretch>
              <a:fillRect/>
            </a:stretch>
          </a:blipFill>
        </p:spPr>
        <p:txBody>
          <a:bodyPr/>
          <a:lstStyle/>
          <a:p>
            <a:endParaRPr lang="en-US"/>
          </a:p>
        </p:txBody>
      </p:sp>
      <p:sp>
        <p:nvSpPr>
          <p:cNvPr id="27" name="TextBox 27"/>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grpSp>
        <p:nvGrpSpPr>
          <p:cNvPr id="28" name="Group 28"/>
          <p:cNvGrpSpPr/>
          <p:nvPr/>
        </p:nvGrpSpPr>
        <p:grpSpPr>
          <a:xfrm>
            <a:off x="3455936" y="5129493"/>
            <a:ext cx="4666802" cy="412056"/>
            <a:chOff x="0" y="0"/>
            <a:chExt cx="1229116" cy="108525"/>
          </a:xfrm>
        </p:grpSpPr>
        <p:sp>
          <p:nvSpPr>
            <p:cNvPr id="29" name="Freeform 29"/>
            <p:cNvSpPr/>
            <p:nvPr/>
          </p:nvSpPr>
          <p:spPr>
            <a:xfrm>
              <a:off x="0" y="0"/>
              <a:ext cx="1229117" cy="108525"/>
            </a:xfrm>
            <a:custGeom>
              <a:avLst/>
              <a:gdLst/>
              <a:ahLst/>
              <a:cxnLst/>
              <a:rect l="l" t="t" r="r" b="b"/>
              <a:pathLst>
                <a:path w="1229117" h="108525">
                  <a:moveTo>
                    <a:pt x="54263" y="0"/>
                  </a:moveTo>
                  <a:lnTo>
                    <a:pt x="1174854" y="0"/>
                  </a:lnTo>
                  <a:cubicBezTo>
                    <a:pt x="1204822" y="0"/>
                    <a:pt x="1229117" y="24294"/>
                    <a:pt x="1229117" y="54263"/>
                  </a:cubicBezTo>
                  <a:lnTo>
                    <a:pt x="1229117" y="54263"/>
                  </a:lnTo>
                  <a:cubicBezTo>
                    <a:pt x="1229117" y="84231"/>
                    <a:pt x="1204822" y="108525"/>
                    <a:pt x="1174854" y="108525"/>
                  </a:cubicBezTo>
                  <a:lnTo>
                    <a:pt x="54263" y="108525"/>
                  </a:lnTo>
                  <a:cubicBezTo>
                    <a:pt x="24294" y="108525"/>
                    <a:pt x="0" y="84231"/>
                    <a:pt x="0" y="54263"/>
                  </a:cubicBezTo>
                  <a:lnTo>
                    <a:pt x="0" y="54263"/>
                  </a:lnTo>
                  <a:cubicBezTo>
                    <a:pt x="0" y="24294"/>
                    <a:pt x="24294" y="0"/>
                    <a:pt x="54263" y="0"/>
                  </a:cubicBezTo>
                  <a:close/>
                </a:path>
              </a:pathLst>
            </a:custGeom>
            <a:solidFill>
              <a:srgbClr val="62BB48"/>
            </a:solidFill>
          </p:spPr>
          <p:txBody>
            <a:bodyPr/>
            <a:lstStyle/>
            <a:p>
              <a:endParaRPr lang="en-US"/>
            </a:p>
          </p:txBody>
        </p:sp>
        <p:sp>
          <p:nvSpPr>
            <p:cNvPr id="30" name="TextBox 30"/>
            <p:cNvSpPr txBox="1"/>
            <p:nvPr/>
          </p:nvSpPr>
          <p:spPr>
            <a:xfrm>
              <a:off x="0" y="-38100"/>
              <a:ext cx="1229116" cy="146625"/>
            </a:xfrm>
            <a:prstGeom prst="rect">
              <a:avLst/>
            </a:prstGeom>
          </p:spPr>
          <p:txBody>
            <a:bodyPr lIns="50800" tIns="50800" rIns="50800" bIns="50800" rtlCol="0" anchor="ctr"/>
            <a:lstStyle/>
            <a:p>
              <a:pPr algn="ctr">
                <a:lnSpc>
                  <a:spcPts val="2520"/>
                </a:lnSpc>
              </a:pPr>
              <a:r>
                <a:rPr lang="en-US" sz="1800" b="1">
                  <a:solidFill>
                    <a:srgbClr val="FFFFFE"/>
                  </a:solidFill>
                  <a:latin typeface="Aileron Bold"/>
                  <a:ea typeface="Aileron Bold"/>
                  <a:cs typeface="Aileron Bold"/>
                  <a:sym typeface="Aileron Bold"/>
                </a:rPr>
                <a:t>FIN-2020-G001 (June 2020)</a:t>
              </a:r>
            </a:p>
          </p:txBody>
        </p:sp>
      </p:grpSp>
      <p:grpSp>
        <p:nvGrpSpPr>
          <p:cNvPr id="31" name="Group 31"/>
          <p:cNvGrpSpPr/>
          <p:nvPr/>
        </p:nvGrpSpPr>
        <p:grpSpPr>
          <a:xfrm>
            <a:off x="11806546" y="5276615"/>
            <a:ext cx="4939910" cy="412056"/>
            <a:chOff x="0" y="0"/>
            <a:chExt cx="1301046" cy="108525"/>
          </a:xfrm>
        </p:grpSpPr>
        <p:sp>
          <p:nvSpPr>
            <p:cNvPr id="32" name="Freeform 32"/>
            <p:cNvSpPr/>
            <p:nvPr/>
          </p:nvSpPr>
          <p:spPr>
            <a:xfrm>
              <a:off x="0" y="0"/>
              <a:ext cx="1301046" cy="108525"/>
            </a:xfrm>
            <a:custGeom>
              <a:avLst/>
              <a:gdLst/>
              <a:ahLst/>
              <a:cxnLst/>
              <a:rect l="l" t="t" r="r" b="b"/>
              <a:pathLst>
                <a:path w="1301046" h="108525">
                  <a:moveTo>
                    <a:pt x="54263" y="0"/>
                  </a:moveTo>
                  <a:lnTo>
                    <a:pt x="1246784" y="0"/>
                  </a:lnTo>
                  <a:cubicBezTo>
                    <a:pt x="1276752" y="0"/>
                    <a:pt x="1301046" y="24294"/>
                    <a:pt x="1301046" y="54263"/>
                  </a:cubicBezTo>
                  <a:lnTo>
                    <a:pt x="1301046" y="54263"/>
                  </a:lnTo>
                  <a:cubicBezTo>
                    <a:pt x="1301046" y="84231"/>
                    <a:pt x="1276752" y="108525"/>
                    <a:pt x="1246784" y="108525"/>
                  </a:cubicBezTo>
                  <a:lnTo>
                    <a:pt x="54263" y="108525"/>
                  </a:lnTo>
                  <a:cubicBezTo>
                    <a:pt x="24294" y="108525"/>
                    <a:pt x="0" y="84231"/>
                    <a:pt x="0" y="54263"/>
                  </a:cubicBezTo>
                  <a:lnTo>
                    <a:pt x="0" y="54263"/>
                  </a:lnTo>
                  <a:cubicBezTo>
                    <a:pt x="0" y="24294"/>
                    <a:pt x="24294" y="0"/>
                    <a:pt x="54263" y="0"/>
                  </a:cubicBezTo>
                  <a:close/>
                </a:path>
              </a:pathLst>
            </a:custGeom>
            <a:solidFill>
              <a:srgbClr val="002367"/>
            </a:solidFill>
          </p:spPr>
          <p:txBody>
            <a:bodyPr/>
            <a:lstStyle/>
            <a:p>
              <a:endParaRPr lang="en-US"/>
            </a:p>
          </p:txBody>
        </p:sp>
        <p:sp>
          <p:nvSpPr>
            <p:cNvPr id="33" name="TextBox 33"/>
            <p:cNvSpPr txBox="1"/>
            <p:nvPr/>
          </p:nvSpPr>
          <p:spPr>
            <a:xfrm>
              <a:off x="0" y="-38100"/>
              <a:ext cx="1301046" cy="146625"/>
            </a:xfrm>
            <a:prstGeom prst="rect">
              <a:avLst/>
            </a:prstGeom>
          </p:spPr>
          <p:txBody>
            <a:bodyPr lIns="50800" tIns="50800" rIns="50800" bIns="50800" rtlCol="0" anchor="ctr"/>
            <a:lstStyle/>
            <a:p>
              <a:pPr algn="ctr">
                <a:lnSpc>
                  <a:spcPts val="2520"/>
                </a:lnSpc>
              </a:pPr>
              <a:r>
                <a:rPr lang="en-US" sz="1800" b="1">
                  <a:solidFill>
                    <a:srgbClr val="FFFFFE"/>
                  </a:solidFill>
                  <a:latin typeface="Aileron Bold"/>
                  <a:ea typeface="Aileron Bold"/>
                  <a:cs typeface="Aileron Bold"/>
                  <a:sym typeface="Aileron Bold"/>
                </a:rPr>
                <a:t>20-CU-19 / June 2020 (Modified Dec. 2025)</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C4D5"/>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840084" y="3041773"/>
            <a:ext cx="9460222" cy="6073288"/>
            <a:chOff x="0" y="0"/>
            <a:chExt cx="2491581" cy="1599549"/>
          </a:xfrm>
        </p:grpSpPr>
        <p:sp>
          <p:nvSpPr>
            <p:cNvPr id="10" name="Freeform 10"/>
            <p:cNvSpPr/>
            <p:nvPr/>
          </p:nvSpPr>
          <p:spPr>
            <a:xfrm>
              <a:off x="0" y="0"/>
              <a:ext cx="2491581" cy="1599549"/>
            </a:xfrm>
            <a:custGeom>
              <a:avLst/>
              <a:gdLst/>
              <a:ahLst/>
              <a:cxnLst/>
              <a:rect l="l" t="t" r="r" b="b"/>
              <a:pathLst>
                <a:path w="2491581" h="1599549">
                  <a:moveTo>
                    <a:pt x="41737" y="0"/>
                  </a:moveTo>
                  <a:lnTo>
                    <a:pt x="2449844" y="0"/>
                  </a:lnTo>
                  <a:cubicBezTo>
                    <a:pt x="2460914" y="0"/>
                    <a:pt x="2471530" y="4397"/>
                    <a:pt x="2479357" y="12224"/>
                  </a:cubicBezTo>
                  <a:cubicBezTo>
                    <a:pt x="2487184" y="20052"/>
                    <a:pt x="2491581" y="30667"/>
                    <a:pt x="2491581" y="41737"/>
                  </a:cubicBezTo>
                  <a:lnTo>
                    <a:pt x="2491581" y="1557812"/>
                  </a:lnTo>
                  <a:cubicBezTo>
                    <a:pt x="2491581" y="1568882"/>
                    <a:pt x="2487184" y="1579498"/>
                    <a:pt x="2479357" y="1587325"/>
                  </a:cubicBezTo>
                  <a:cubicBezTo>
                    <a:pt x="2471530" y="1595152"/>
                    <a:pt x="2460914" y="1599549"/>
                    <a:pt x="2449844" y="1599549"/>
                  </a:cubicBezTo>
                  <a:lnTo>
                    <a:pt x="41737" y="1599549"/>
                  </a:lnTo>
                  <a:cubicBezTo>
                    <a:pt x="18686" y="1599549"/>
                    <a:pt x="0" y="1580863"/>
                    <a:pt x="0" y="1557812"/>
                  </a:cubicBezTo>
                  <a:lnTo>
                    <a:pt x="0" y="41737"/>
                  </a:lnTo>
                  <a:cubicBezTo>
                    <a:pt x="0" y="30667"/>
                    <a:pt x="4397" y="20052"/>
                    <a:pt x="12224" y="12224"/>
                  </a:cubicBezTo>
                  <a:cubicBezTo>
                    <a:pt x="20052" y="4397"/>
                    <a:pt x="30667" y="0"/>
                    <a:pt x="41737" y="0"/>
                  </a:cubicBezTo>
                  <a:close/>
                </a:path>
              </a:pathLst>
            </a:custGeom>
            <a:solidFill>
              <a:srgbClr val="102D7B"/>
            </a:solidFill>
          </p:spPr>
          <p:txBody>
            <a:bodyPr/>
            <a:lstStyle/>
            <a:p>
              <a:endParaRPr lang="en-US"/>
            </a:p>
          </p:txBody>
        </p:sp>
        <p:sp>
          <p:nvSpPr>
            <p:cNvPr id="11" name="TextBox 11"/>
            <p:cNvSpPr txBox="1"/>
            <p:nvPr/>
          </p:nvSpPr>
          <p:spPr>
            <a:xfrm>
              <a:off x="0" y="-28575"/>
              <a:ext cx="2491581" cy="1628124"/>
            </a:xfrm>
            <a:prstGeom prst="rect">
              <a:avLst/>
            </a:prstGeom>
          </p:spPr>
          <p:txBody>
            <a:bodyPr lIns="50800" tIns="50800" rIns="50800" bIns="50800" rtlCol="0" anchor="ctr"/>
            <a:lstStyle/>
            <a:p>
              <a:pPr algn="ctr">
                <a:lnSpc>
                  <a:spcPts val="1960"/>
                </a:lnSpc>
              </a:pPr>
              <a:endParaRPr/>
            </a:p>
          </p:txBody>
        </p:sp>
      </p:grpSp>
      <p:sp>
        <p:nvSpPr>
          <p:cNvPr id="12" name="TextBox 12"/>
          <p:cNvSpPr txBox="1"/>
          <p:nvPr/>
        </p:nvSpPr>
        <p:spPr>
          <a:xfrm>
            <a:off x="1028700" y="1362243"/>
            <a:ext cx="14526033" cy="850138"/>
          </a:xfrm>
          <a:prstGeom prst="rect">
            <a:avLst/>
          </a:prstGeom>
        </p:spPr>
        <p:txBody>
          <a:bodyPr lIns="0" tIns="0" rIns="0" bIns="0" rtlCol="0" anchor="t">
            <a:spAutoFit/>
          </a:bodyPr>
          <a:lstStyle/>
          <a:p>
            <a:pPr algn="l">
              <a:lnSpc>
                <a:spcPts val="6776"/>
              </a:lnSpc>
            </a:pPr>
            <a:r>
              <a:rPr lang="en-US" sz="5600" b="1" u="sng">
                <a:solidFill>
                  <a:srgbClr val="000000"/>
                </a:solidFill>
                <a:latin typeface="Pragmatica Bold"/>
                <a:ea typeface="Pragmatica Bold"/>
                <a:cs typeface="Pragmatica Bold"/>
                <a:sym typeface="Pragmatica Bold"/>
              </a:rPr>
              <a:t>RE-</a:t>
            </a:r>
            <a:r>
              <a:rPr lang="en-US" sz="5600" b="1">
                <a:solidFill>
                  <a:srgbClr val="000000"/>
                </a:solidFill>
                <a:latin typeface="Pragmatica Bold"/>
                <a:ea typeface="Pragmatica Bold"/>
                <a:cs typeface="Pragmatica Bold"/>
                <a:sym typeface="Pragmatica Bold"/>
              </a:rPr>
              <a:t>Scheduling “Marijuana”</a:t>
            </a:r>
          </a:p>
        </p:txBody>
      </p:sp>
      <p:sp>
        <p:nvSpPr>
          <p:cNvPr id="13" name="TextBox 13"/>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14" name="TextBox 14"/>
          <p:cNvSpPr txBox="1"/>
          <p:nvPr/>
        </p:nvSpPr>
        <p:spPr>
          <a:xfrm>
            <a:off x="1028700" y="2136181"/>
            <a:ext cx="16011749"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Partial Rescheduling per DOJ Final Order : “State-Licensed Medical” &amp; FDA Medical</a:t>
            </a:r>
          </a:p>
        </p:txBody>
      </p:sp>
      <p:sp>
        <p:nvSpPr>
          <p:cNvPr id="15" name="TextBox 15"/>
          <p:cNvSpPr txBox="1"/>
          <p:nvPr/>
        </p:nvSpPr>
        <p:spPr>
          <a:xfrm>
            <a:off x="1363546" y="3650823"/>
            <a:ext cx="8656578" cy="2400300"/>
          </a:xfrm>
          <a:prstGeom prst="rect">
            <a:avLst/>
          </a:prstGeom>
        </p:spPr>
        <p:txBody>
          <a:bodyPr lIns="0" tIns="0" rIns="0" bIns="0" rtlCol="0" anchor="t">
            <a:spAutoFit/>
          </a:bodyPr>
          <a:lstStyle/>
          <a:p>
            <a:pPr algn="l">
              <a:lnSpc>
                <a:spcPts val="2160"/>
              </a:lnSpc>
            </a:pPr>
            <a:r>
              <a:rPr lang="en-US" sz="1800" b="1">
                <a:solidFill>
                  <a:srgbClr val="FFFFFF"/>
                </a:solidFill>
                <a:latin typeface="Aileron Bold"/>
                <a:ea typeface="Aileron Bold"/>
                <a:cs typeface="Aileron Bold"/>
                <a:sym typeface="Aileron Bold"/>
              </a:rPr>
              <a:t>(2) Marijuana,</a:t>
            </a:r>
            <a:r>
              <a:rPr lang="en-US" sz="1800">
                <a:solidFill>
                  <a:srgbClr val="FFFFFF"/>
                </a:solidFill>
                <a:latin typeface="Aileron"/>
                <a:ea typeface="Aileron"/>
                <a:cs typeface="Aileron"/>
                <a:sym typeface="Aileron"/>
              </a:rPr>
              <a:t> as defined in 21 U.S.C. 802(16), in a</a:t>
            </a:r>
            <a:r>
              <a:rPr lang="en-US" sz="1800" b="1">
                <a:solidFill>
                  <a:srgbClr val="FFFFFF"/>
                </a:solidFill>
                <a:latin typeface="Aileron Bold"/>
                <a:ea typeface="Aileron Bold"/>
                <a:cs typeface="Aileron Bold"/>
                <a:sym typeface="Aileron Bold"/>
              </a:rPr>
              <a:t> U.S. Food and Drug Administration approved product or subject to a state medical marijuana license</a:t>
            </a:r>
          </a:p>
          <a:p>
            <a:pPr algn="l">
              <a:lnSpc>
                <a:spcPts val="2160"/>
              </a:lnSpc>
            </a:pPr>
            <a:endParaRPr lang="en-US" sz="1800" b="1">
              <a:solidFill>
                <a:srgbClr val="FFFFFF"/>
              </a:solidFill>
              <a:latin typeface="Aileron Bold"/>
              <a:ea typeface="Aileron Bold"/>
              <a:cs typeface="Aileron Bold"/>
              <a:sym typeface="Aileron Bold"/>
            </a:endParaRPr>
          </a:p>
          <a:p>
            <a:pPr algn="l">
              <a:lnSpc>
                <a:spcPts val="2160"/>
              </a:lnSpc>
            </a:pPr>
            <a:r>
              <a:rPr lang="en-US" sz="1800" b="1">
                <a:solidFill>
                  <a:srgbClr val="FFFFFF"/>
                </a:solidFill>
                <a:latin typeface="Aileron Bold"/>
                <a:ea typeface="Aileron Bold"/>
                <a:cs typeface="Aileron Bold"/>
                <a:sym typeface="Aileron Bold"/>
              </a:rPr>
              <a:t>(3) Marijuana extract, </a:t>
            </a:r>
            <a:r>
              <a:rPr lang="en-US" sz="1800">
                <a:solidFill>
                  <a:srgbClr val="FFFFFF"/>
                </a:solidFill>
                <a:latin typeface="Aileron"/>
                <a:ea typeface="Aileron"/>
                <a:cs typeface="Aileron"/>
                <a:sym typeface="Aileron"/>
              </a:rPr>
              <a:t>as defined in 21 CFR 1308.11(d)(58), </a:t>
            </a:r>
            <a:r>
              <a:rPr lang="en-US" sz="1800" b="1">
                <a:solidFill>
                  <a:srgbClr val="FFFFFF"/>
                </a:solidFill>
                <a:latin typeface="Aileron Bold"/>
                <a:ea typeface="Aileron Bold"/>
                <a:cs typeface="Aileron Bold"/>
                <a:sym typeface="Aileron Bold"/>
              </a:rPr>
              <a:t>in a U.S. Food and Drug Administration approved product or subject to a state medical marijuana license</a:t>
            </a:r>
          </a:p>
          <a:p>
            <a:pPr algn="l">
              <a:lnSpc>
                <a:spcPts val="2160"/>
              </a:lnSpc>
            </a:pPr>
            <a:endParaRPr lang="en-US" sz="1800" b="1">
              <a:solidFill>
                <a:srgbClr val="FFFFFF"/>
              </a:solidFill>
              <a:latin typeface="Aileron Bold"/>
              <a:ea typeface="Aileron Bold"/>
              <a:cs typeface="Aileron Bold"/>
              <a:sym typeface="Aileron Bold"/>
            </a:endParaRPr>
          </a:p>
          <a:p>
            <a:pPr algn="l">
              <a:lnSpc>
                <a:spcPts val="2160"/>
              </a:lnSpc>
            </a:pPr>
            <a:r>
              <a:rPr lang="en-US" sz="1800" b="1">
                <a:solidFill>
                  <a:srgbClr val="FFFFFF"/>
                </a:solidFill>
                <a:latin typeface="Aileron Bold"/>
                <a:ea typeface="Aileron Bold"/>
                <a:cs typeface="Aileron Bold"/>
                <a:sym typeface="Aileron Bold"/>
              </a:rPr>
              <a:t>(4) Naturally derived delta-9-tetrahydrocannabinols in a U.S. Food and Drug Administration approved product or in marijuana subject to a state medical marijuana license</a:t>
            </a:r>
          </a:p>
        </p:txBody>
      </p:sp>
      <p:sp>
        <p:nvSpPr>
          <p:cNvPr id="16" name="TextBox 16"/>
          <p:cNvSpPr txBox="1"/>
          <p:nvPr/>
        </p:nvSpPr>
        <p:spPr>
          <a:xfrm>
            <a:off x="1627049" y="6051123"/>
            <a:ext cx="8393075" cy="2933700"/>
          </a:xfrm>
          <a:prstGeom prst="rect">
            <a:avLst/>
          </a:prstGeom>
        </p:spPr>
        <p:txBody>
          <a:bodyPr lIns="0" tIns="0" rIns="0" bIns="0" rtlCol="0" anchor="t">
            <a:spAutoFit/>
          </a:bodyPr>
          <a:lstStyle/>
          <a:p>
            <a:pPr algn="l">
              <a:lnSpc>
                <a:spcPts val="2159"/>
              </a:lnSpc>
            </a:pPr>
            <a:r>
              <a:rPr lang="en-US" sz="1799">
                <a:solidFill>
                  <a:srgbClr val="FFFFFF"/>
                </a:solidFill>
                <a:latin typeface="Aileron"/>
                <a:ea typeface="Aileron"/>
                <a:cs typeface="Aileron"/>
                <a:sym typeface="Aileron"/>
              </a:rPr>
              <a:t>(i) Naturally derived delta-9-tetrahydrocannabinols means those delta-9-tetrahydrocannabinols, except as in paragraphs (g)(2) and (3) of this section, that are naturally contained in a plant of the genus Cannabis (cannabis plant).</a:t>
            </a:r>
          </a:p>
          <a:p>
            <a:pPr algn="l">
              <a:lnSpc>
                <a:spcPts val="2159"/>
              </a:lnSpc>
            </a:pPr>
            <a:endParaRPr lang="en-US" sz="1799">
              <a:solidFill>
                <a:srgbClr val="FFFFFF"/>
              </a:solidFill>
              <a:latin typeface="Aileron"/>
              <a:ea typeface="Aileron"/>
              <a:cs typeface="Aileron"/>
              <a:sym typeface="Aileron"/>
            </a:endParaRPr>
          </a:p>
          <a:p>
            <a:pPr algn="l">
              <a:lnSpc>
                <a:spcPts val="2159"/>
              </a:lnSpc>
            </a:pPr>
            <a:r>
              <a:rPr lang="en-US" sz="1799">
                <a:solidFill>
                  <a:srgbClr val="FFFFFF"/>
                </a:solidFill>
                <a:latin typeface="Aileron"/>
                <a:ea typeface="Aileron"/>
                <a:cs typeface="Aileron"/>
                <a:sym typeface="Aileron"/>
              </a:rPr>
              <a:t>(ii) Naturally derived delta-9-tetrahydrocannabinols do not include any material, compound, mixture, or preparation that falls within the definition of hemp set forth in 7 U.S.C. 1639o.</a:t>
            </a:r>
          </a:p>
          <a:p>
            <a:pPr algn="l">
              <a:lnSpc>
                <a:spcPts val="2159"/>
              </a:lnSpc>
            </a:pPr>
            <a:endParaRPr lang="en-US" sz="1799">
              <a:solidFill>
                <a:srgbClr val="FFFFFF"/>
              </a:solidFill>
              <a:latin typeface="Aileron"/>
              <a:ea typeface="Aileron"/>
              <a:cs typeface="Aileron"/>
              <a:sym typeface="Aileron"/>
            </a:endParaRPr>
          </a:p>
          <a:p>
            <a:pPr algn="l">
              <a:lnSpc>
                <a:spcPts val="2159"/>
              </a:lnSpc>
            </a:pPr>
            <a:r>
              <a:rPr lang="en-US" sz="1799">
                <a:solidFill>
                  <a:srgbClr val="FFFFFF"/>
                </a:solidFill>
                <a:latin typeface="Aileron"/>
                <a:ea typeface="Aileron"/>
                <a:cs typeface="Aileron"/>
                <a:sym typeface="Aileron"/>
              </a:rPr>
              <a:t>(iii) Naturally derived delta-9-tetrahydrocannabinols do not include any delta-9-tetrahydrocannabinols contained in substances excluded from the definition of marijuana as set forth in 21 U.S.C. 802(16)(B)(ii).</a:t>
            </a:r>
          </a:p>
        </p:txBody>
      </p:sp>
      <p:sp>
        <p:nvSpPr>
          <p:cNvPr id="17" name="TextBox 17"/>
          <p:cNvSpPr txBox="1"/>
          <p:nvPr/>
        </p:nvSpPr>
        <p:spPr>
          <a:xfrm>
            <a:off x="1028700" y="3384123"/>
            <a:ext cx="5075386" cy="266700"/>
          </a:xfrm>
          <a:prstGeom prst="rect">
            <a:avLst/>
          </a:prstGeom>
        </p:spPr>
        <p:txBody>
          <a:bodyPr lIns="0" tIns="0" rIns="0" bIns="0" rtlCol="0" anchor="t">
            <a:spAutoFit/>
          </a:bodyPr>
          <a:lstStyle/>
          <a:p>
            <a:pPr algn="l">
              <a:lnSpc>
                <a:spcPts val="2160"/>
              </a:lnSpc>
            </a:pPr>
            <a:r>
              <a:rPr lang="en-US" sz="1800" i="1">
                <a:solidFill>
                  <a:srgbClr val="FFFFFF"/>
                </a:solidFill>
                <a:latin typeface="Aileron Light Italics"/>
                <a:ea typeface="Aileron Light Italics"/>
                <a:cs typeface="Aileron Light Italics"/>
                <a:sym typeface="Aileron Light Italics"/>
              </a:rPr>
              <a:t>(g) Hallucinogenic substances</a:t>
            </a:r>
          </a:p>
        </p:txBody>
      </p:sp>
      <p:grpSp>
        <p:nvGrpSpPr>
          <p:cNvPr id="18" name="Group 18"/>
          <p:cNvGrpSpPr/>
          <p:nvPr/>
        </p:nvGrpSpPr>
        <p:grpSpPr>
          <a:xfrm>
            <a:off x="10662364" y="3420942"/>
            <a:ext cx="6159233" cy="5314950"/>
            <a:chOff x="0" y="0"/>
            <a:chExt cx="8212311" cy="7086600"/>
          </a:xfrm>
        </p:grpSpPr>
        <p:sp>
          <p:nvSpPr>
            <p:cNvPr id="19" name="TextBox 19"/>
            <p:cNvSpPr txBox="1"/>
            <p:nvPr/>
          </p:nvSpPr>
          <p:spPr>
            <a:xfrm>
              <a:off x="0" y="0"/>
              <a:ext cx="8212311" cy="7086600"/>
            </a:xfrm>
            <a:prstGeom prst="rect">
              <a:avLst/>
            </a:prstGeom>
          </p:spPr>
          <p:txBody>
            <a:bodyPr lIns="0" tIns="0" rIns="0" bIns="0" rtlCol="0" anchor="t">
              <a:spAutoFit/>
            </a:bodyPr>
            <a:lstStyle/>
            <a:p>
              <a:pPr marL="431799" lvl="1" indent="-215899" algn="just">
                <a:lnSpc>
                  <a:spcPts val="2399"/>
                </a:lnSpc>
                <a:buFont typeface="Arial"/>
                <a:buChar char="•"/>
              </a:pPr>
              <a:r>
                <a:rPr lang="en-US" sz="1999" b="1">
                  <a:solidFill>
                    <a:srgbClr val="000000"/>
                  </a:solidFill>
                  <a:latin typeface="Aileron Bold"/>
                  <a:ea typeface="Aileron Bold"/>
                  <a:cs typeface="Aileron Bold"/>
                  <a:sym typeface="Aileron Bold"/>
                </a:rPr>
                <a:t>Adds definition for “state medical marijuana license” to 21 CFR 1300.01</a:t>
              </a: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algn="just">
                <a:lnSpc>
                  <a:spcPts val="2399"/>
                </a:lnSpc>
              </a:pPr>
              <a:endParaRPr lang="en-US" sz="1999" b="1">
                <a:solidFill>
                  <a:srgbClr val="000000"/>
                </a:solidFill>
                <a:latin typeface="Aileron Bold"/>
                <a:ea typeface="Aileron Bold"/>
                <a:cs typeface="Aileron Bold"/>
                <a:sym typeface="Aileron Bold"/>
              </a:endParaRPr>
            </a:p>
            <a:p>
              <a:pPr marL="431799" lvl="1" indent="-215899" algn="just">
                <a:lnSpc>
                  <a:spcPts val="2399"/>
                </a:lnSpc>
                <a:buFont typeface="Arial"/>
                <a:buChar char="•"/>
              </a:pPr>
              <a:r>
                <a:rPr lang="en-US" sz="1999" b="1">
                  <a:solidFill>
                    <a:srgbClr val="000000"/>
                  </a:solidFill>
                  <a:latin typeface="Aileron Bold"/>
                  <a:ea typeface="Aileron Bold"/>
                  <a:cs typeface="Aileron Bold"/>
                  <a:sym typeface="Aileron Bold"/>
                </a:rPr>
                <a:t>“Marijuana” as outlined under Schedule III now included on list of non-narcotic controlled substances that “</a:t>
              </a:r>
              <a:r>
                <a:rPr lang="en-US" sz="1999" b="1" i="1">
                  <a:solidFill>
                    <a:srgbClr val="000000"/>
                  </a:solidFill>
                  <a:latin typeface="Aileron Bold Italics"/>
                  <a:ea typeface="Aileron Bold Italics"/>
                  <a:cs typeface="Aileron Bold Italics"/>
                  <a:sym typeface="Aileron Bold Italics"/>
                </a:rPr>
                <a:t>have been specifically designated by the Administrator of the Drug Enforcement Administration as requiring import and export permits</a:t>
              </a:r>
              <a:r>
                <a:rPr lang="en-US" sz="1999" b="1">
                  <a:solidFill>
                    <a:srgbClr val="000000"/>
                  </a:solidFill>
                  <a:latin typeface="Aileron Bold"/>
                  <a:ea typeface="Aileron Bold"/>
                  <a:cs typeface="Aileron Bold"/>
                  <a:sym typeface="Aileron Bold"/>
                </a:rPr>
                <a:t>”  [21 CFR 1213.30]</a:t>
              </a:r>
            </a:p>
            <a:p>
              <a:pPr algn="just">
                <a:lnSpc>
                  <a:spcPts val="2399"/>
                </a:lnSpc>
              </a:pPr>
              <a:endParaRPr lang="en-US" sz="1999" b="1">
                <a:solidFill>
                  <a:srgbClr val="000000"/>
                </a:solidFill>
                <a:latin typeface="Aileron Bold"/>
                <a:ea typeface="Aileron Bold"/>
                <a:cs typeface="Aileron Bold"/>
                <a:sym typeface="Aileron Bold"/>
              </a:endParaRPr>
            </a:p>
            <a:p>
              <a:pPr marL="431799" lvl="1" indent="-215899" algn="just">
                <a:lnSpc>
                  <a:spcPts val="2399"/>
                </a:lnSpc>
                <a:buFont typeface="Arial"/>
                <a:buChar char="•"/>
              </a:pPr>
              <a:r>
                <a:rPr lang="en-US" sz="1999" b="1">
                  <a:solidFill>
                    <a:srgbClr val="000000"/>
                  </a:solidFill>
                  <a:latin typeface="Aileron Bold"/>
                  <a:ea typeface="Aileron Bold"/>
                  <a:cs typeface="Aileron Bold"/>
                  <a:sym typeface="Aileron Bold"/>
                </a:rPr>
                <a:t>“Marihuana” and “marihuana extract” remain in Schedule I under 21 CFR 1308.11... for now. </a:t>
              </a:r>
            </a:p>
          </p:txBody>
        </p:sp>
        <p:sp>
          <p:nvSpPr>
            <p:cNvPr id="20" name="TextBox 20"/>
            <p:cNvSpPr txBox="1"/>
            <p:nvPr/>
          </p:nvSpPr>
          <p:spPr>
            <a:xfrm>
              <a:off x="727192" y="925807"/>
              <a:ext cx="7370528" cy="2362200"/>
            </a:xfrm>
            <a:prstGeom prst="rect">
              <a:avLst/>
            </a:prstGeom>
          </p:spPr>
          <p:txBody>
            <a:bodyPr lIns="0" tIns="0" rIns="0" bIns="0" rtlCol="0" anchor="t">
              <a:spAutoFit/>
            </a:bodyPr>
            <a:lstStyle/>
            <a:p>
              <a:pPr algn="just">
                <a:lnSpc>
                  <a:spcPts val="2399"/>
                </a:lnSpc>
              </a:pPr>
              <a:r>
                <a:rPr lang="en-US" sz="1999" b="1" i="1">
                  <a:solidFill>
                    <a:srgbClr val="21C4D5"/>
                  </a:solidFill>
                  <a:latin typeface="Aileron Bold Italics"/>
                  <a:ea typeface="Aileron Bold Italics"/>
                  <a:cs typeface="Aileron Bold Italics"/>
                  <a:sym typeface="Aileron Bold Italics"/>
                </a:rPr>
                <a:t>State medical marijuana license</a:t>
              </a:r>
              <a:r>
                <a:rPr lang="en-US" sz="1999" i="1">
                  <a:solidFill>
                    <a:srgbClr val="21C4D5"/>
                  </a:solidFill>
                  <a:latin typeface="Aileron Italics"/>
                  <a:ea typeface="Aileron Italics"/>
                  <a:cs typeface="Aileron Italics"/>
                  <a:sym typeface="Aileron Italics"/>
                </a:rPr>
                <a:t> </a:t>
              </a:r>
              <a:r>
                <a:rPr lang="en-US" sz="1999" i="1">
                  <a:solidFill>
                    <a:srgbClr val="494949"/>
                  </a:solidFill>
                  <a:latin typeface="Aileron Italics"/>
                  <a:ea typeface="Aileron Italics"/>
                  <a:cs typeface="Aileron Italics"/>
                  <a:sym typeface="Aileron Italics"/>
                </a:rPr>
                <a:t>means a license issued by a state entity (or by a District of Columbia entity or a federal territorial entity) authorizing the licensee to manufacture, distribute, and/or dispense marijuana or products that contain marijuana for medical purposes.</a:t>
              </a:r>
            </a:p>
          </p:txBody>
        </p:sp>
      </p:grpSp>
      <p:sp>
        <p:nvSpPr>
          <p:cNvPr id="21" name="TextBox 21"/>
          <p:cNvSpPr txBox="1"/>
          <p:nvPr/>
        </p:nvSpPr>
        <p:spPr>
          <a:xfrm>
            <a:off x="10662364" y="2832223"/>
            <a:ext cx="6596936" cy="419100"/>
          </a:xfrm>
          <a:prstGeom prst="rect">
            <a:avLst/>
          </a:prstGeom>
        </p:spPr>
        <p:txBody>
          <a:bodyPr lIns="0" tIns="0" rIns="0" bIns="0" rtlCol="0" anchor="t">
            <a:spAutoFit/>
          </a:bodyPr>
          <a:lstStyle/>
          <a:p>
            <a:pPr algn="ctr">
              <a:lnSpc>
                <a:spcPts val="3359"/>
              </a:lnSpc>
            </a:pPr>
            <a:r>
              <a:rPr lang="en-US" sz="2799" b="1">
                <a:solidFill>
                  <a:srgbClr val="102D7B"/>
                </a:solidFill>
                <a:latin typeface="Aileron Bold"/>
                <a:ea typeface="Aileron Bold"/>
                <a:cs typeface="Aileron Bold"/>
                <a:sym typeface="Aileron Bold"/>
              </a:rPr>
              <a:t>Resulting Changes</a:t>
            </a:r>
          </a:p>
        </p:txBody>
      </p:sp>
      <p:grpSp>
        <p:nvGrpSpPr>
          <p:cNvPr id="22" name="Group 22"/>
          <p:cNvGrpSpPr/>
          <p:nvPr/>
        </p:nvGrpSpPr>
        <p:grpSpPr>
          <a:xfrm>
            <a:off x="2625190" y="2707681"/>
            <a:ext cx="5890010" cy="609600"/>
            <a:chOff x="0" y="0"/>
            <a:chExt cx="1551278" cy="160553"/>
          </a:xfrm>
        </p:grpSpPr>
        <p:sp>
          <p:nvSpPr>
            <p:cNvPr id="23" name="Freeform 23"/>
            <p:cNvSpPr/>
            <p:nvPr/>
          </p:nvSpPr>
          <p:spPr>
            <a:xfrm>
              <a:off x="0" y="0"/>
              <a:ext cx="1551278" cy="160553"/>
            </a:xfrm>
            <a:custGeom>
              <a:avLst/>
              <a:gdLst/>
              <a:ahLst/>
              <a:cxnLst/>
              <a:rect l="l" t="t" r="r" b="b"/>
              <a:pathLst>
                <a:path w="1551278" h="160553">
                  <a:moveTo>
                    <a:pt x="67035" y="0"/>
                  </a:moveTo>
                  <a:lnTo>
                    <a:pt x="1484243" y="0"/>
                  </a:lnTo>
                  <a:cubicBezTo>
                    <a:pt x="1521266" y="0"/>
                    <a:pt x="1551278" y="30013"/>
                    <a:pt x="1551278" y="67035"/>
                  </a:cubicBezTo>
                  <a:lnTo>
                    <a:pt x="1551278" y="93518"/>
                  </a:lnTo>
                  <a:cubicBezTo>
                    <a:pt x="1551278" y="111297"/>
                    <a:pt x="1544216" y="128347"/>
                    <a:pt x="1531644" y="140919"/>
                  </a:cubicBezTo>
                  <a:cubicBezTo>
                    <a:pt x="1519073" y="153490"/>
                    <a:pt x="1502022" y="160553"/>
                    <a:pt x="1484243" y="160553"/>
                  </a:cubicBezTo>
                  <a:lnTo>
                    <a:pt x="67035" y="160553"/>
                  </a:lnTo>
                  <a:cubicBezTo>
                    <a:pt x="49256" y="160553"/>
                    <a:pt x="32206" y="153490"/>
                    <a:pt x="19634" y="140919"/>
                  </a:cubicBezTo>
                  <a:cubicBezTo>
                    <a:pt x="7063" y="128347"/>
                    <a:pt x="0" y="111297"/>
                    <a:pt x="0" y="93518"/>
                  </a:cubicBezTo>
                  <a:lnTo>
                    <a:pt x="0" y="67035"/>
                  </a:lnTo>
                  <a:cubicBezTo>
                    <a:pt x="0" y="49256"/>
                    <a:pt x="7063" y="32206"/>
                    <a:pt x="19634" y="19634"/>
                  </a:cubicBezTo>
                  <a:cubicBezTo>
                    <a:pt x="32206" y="7063"/>
                    <a:pt x="49256" y="0"/>
                    <a:pt x="67035" y="0"/>
                  </a:cubicBezTo>
                  <a:close/>
                </a:path>
              </a:pathLst>
            </a:custGeom>
            <a:solidFill>
              <a:srgbClr val="21C4D5"/>
            </a:solidFill>
          </p:spPr>
          <p:txBody>
            <a:bodyPr/>
            <a:lstStyle/>
            <a:p>
              <a:endParaRPr lang="en-US"/>
            </a:p>
          </p:txBody>
        </p:sp>
        <p:sp>
          <p:nvSpPr>
            <p:cNvPr id="24" name="TextBox 24"/>
            <p:cNvSpPr txBox="1"/>
            <p:nvPr/>
          </p:nvSpPr>
          <p:spPr>
            <a:xfrm>
              <a:off x="0" y="-57150"/>
              <a:ext cx="1551278" cy="217703"/>
            </a:xfrm>
            <a:prstGeom prst="rect">
              <a:avLst/>
            </a:prstGeom>
          </p:spPr>
          <p:txBody>
            <a:bodyPr lIns="50800" tIns="50800" rIns="50800" bIns="50800" rtlCol="0" anchor="ctr"/>
            <a:lstStyle/>
            <a:p>
              <a:pPr algn="ctr">
                <a:lnSpc>
                  <a:spcPts val="3919"/>
                </a:lnSpc>
              </a:pPr>
              <a:r>
                <a:rPr lang="en-US" sz="2799" b="1">
                  <a:solidFill>
                    <a:srgbClr val="002367"/>
                  </a:solidFill>
                  <a:latin typeface="Aileron Bold"/>
                  <a:ea typeface="Aileron Bold"/>
                  <a:cs typeface="Aileron Bold"/>
                  <a:sym typeface="Aileron Bold"/>
                </a:rPr>
                <a:t>21 CFR 1308.11 -- Schedule III </a:t>
              </a:r>
            </a:p>
          </p:txBody>
        </p:sp>
      </p:grpSp>
      <p:sp>
        <p:nvSpPr>
          <p:cNvPr id="25" name="TextBox 25"/>
          <p:cNvSpPr txBox="1"/>
          <p:nvPr/>
        </p:nvSpPr>
        <p:spPr>
          <a:xfrm>
            <a:off x="10662364" y="8840667"/>
            <a:ext cx="6134244" cy="340123"/>
          </a:xfrm>
          <a:prstGeom prst="rect">
            <a:avLst/>
          </a:prstGeom>
        </p:spPr>
        <p:txBody>
          <a:bodyPr lIns="0" tIns="0" rIns="0" bIns="0" rtlCol="0" anchor="t">
            <a:spAutoFit/>
          </a:bodyPr>
          <a:lstStyle/>
          <a:p>
            <a:pPr algn="ctr">
              <a:lnSpc>
                <a:spcPts val="2645"/>
              </a:lnSpc>
            </a:pPr>
            <a:r>
              <a:rPr lang="en-US" sz="2186" u="sng">
                <a:solidFill>
                  <a:srgbClr val="000000"/>
                </a:solidFill>
                <a:latin typeface="Pragmatica"/>
                <a:ea typeface="Pragmatica"/>
                <a:cs typeface="Pragmatica"/>
                <a:sym typeface="Pragmatica"/>
                <a:hlinkClick r:id="rId3" tooltip="https://www.justice.gov/opa/media/1437751/dl"/>
              </a:rPr>
              <a:t>AG Order No. 6754-2026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21598"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149064"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C4D5"/>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1028700" y="1362243"/>
            <a:ext cx="14526033" cy="850138"/>
          </a:xfrm>
          <a:prstGeom prst="rect">
            <a:avLst/>
          </a:prstGeom>
        </p:spPr>
        <p:txBody>
          <a:bodyPr lIns="0" tIns="0" rIns="0" bIns="0" rtlCol="0" anchor="t">
            <a:spAutoFit/>
          </a:bodyPr>
          <a:lstStyle/>
          <a:p>
            <a:pPr algn="l">
              <a:lnSpc>
                <a:spcPts val="6776"/>
              </a:lnSpc>
            </a:pPr>
            <a:r>
              <a:rPr lang="en-US" sz="5600" b="1" u="sng">
                <a:solidFill>
                  <a:srgbClr val="000000"/>
                </a:solidFill>
                <a:latin typeface="Pragmatica Bold"/>
                <a:ea typeface="Pragmatica Bold"/>
                <a:cs typeface="Pragmatica Bold"/>
                <a:sym typeface="Pragmatica Bold"/>
              </a:rPr>
              <a:t>RE-</a:t>
            </a:r>
            <a:r>
              <a:rPr lang="en-US" sz="5600" b="1">
                <a:solidFill>
                  <a:srgbClr val="000000"/>
                </a:solidFill>
                <a:latin typeface="Pragmatica Bold"/>
                <a:ea typeface="Pragmatica Bold"/>
                <a:cs typeface="Pragmatica Bold"/>
                <a:sym typeface="Pragmatica Bold"/>
              </a:rPr>
              <a:t>Scheduling “Marijuana”</a:t>
            </a:r>
          </a:p>
        </p:txBody>
      </p:sp>
      <p:sp>
        <p:nvSpPr>
          <p:cNvPr id="10" name="TextBox 10"/>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11" name="TextBox 11"/>
          <p:cNvSpPr txBox="1"/>
          <p:nvPr/>
        </p:nvSpPr>
        <p:spPr>
          <a:xfrm>
            <a:off x="1028700" y="2136181"/>
            <a:ext cx="16011749"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June-July Rescheduling Hearings &amp; Motion for Stay </a:t>
            </a:r>
          </a:p>
        </p:txBody>
      </p:sp>
      <p:sp>
        <p:nvSpPr>
          <p:cNvPr id="12" name="TextBox 12"/>
          <p:cNvSpPr txBox="1"/>
          <p:nvPr/>
        </p:nvSpPr>
        <p:spPr>
          <a:xfrm>
            <a:off x="976735" y="2755306"/>
            <a:ext cx="16282565" cy="6497291"/>
          </a:xfrm>
          <a:prstGeom prst="rect">
            <a:avLst/>
          </a:prstGeom>
        </p:spPr>
        <p:txBody>
          <a:bodyPr wrap="square" lIns="0" tIns="0" rIns="0" bIns="0" rtlCol="0" anchor="t">
            <a:spAutoFit/>
          </a:bodyPr>
          <a:lstStyle/>
          <a:p>
            <a:pPr marL="582924" lvl="1" indent="-291462" algn="l">
              <a:lnSpc>
                <a:spcPts val="3239"/>
              </a:lnSpc>
              <a:spcBef>
                <a:spcPct val="0"/>
              </a:spcBef>
              <a:buFont typeface="Arial"/>
              <a:buChar char="•"/>
            </a:pPr>
            <a:r>
              <a:rPr lang="en-US" sz="2699" dirty="0">
                <a:solidFill>
                  <a:srgbClr val="000000"/>
                </a:solidFill>
                <a:latin typeface="Aileron"/>
                <a:ea typeface="Aileron"/>
                <a:cs typeface="Aileron"/>
                <a:sym typeface="Aileron"/>
              </a:rPr>
              <a:t>Landmark administrative hearing on whether to move all marijuana (including “Adult-Use” 0 from Schedule I to Schedule III of the CSA</a:t>
            </a:r>
          </a:p>
          <a:p>
            <a:pPr marL="1036310" lvl="2" indent="-345437" algn="l">
              <a:lnSpc>
                <a:spcPts val="2879"/>
              </a:lnSpc>
              <a:spcBef>
                <a:spcPct val="0"/>
              </a:spcBef>
              <a:buFont typeface="Arial"/>
              <a:buChar char="⚬"/>
            </a:pPr>
            <a:r>
              <a:rPr lang="en-US" sz="2399" dirty="0">
                <a:solidFill>
                  <a:srgbClr val="000000"/>
                </a:solidFill>
                <a:latin typeface="Aileron"/>
                <a:ea typeface="Aileron"/>
                <a:cs typeface="Aileron"/>
                <a:sym typeface="Aileron"/>
              </a:rPr>
              <a:t>11 day hearing; Ran </a:t>
            </a:r>
            <a:r>
              <a:rPr lang="en-US" sz="2399" b="1" dirty="0">
                <a:solidFill>
                  <a:srgbClr val="000000"/>
                </a:solidFill>
                <a:latin typeface="Aileron Bold"/>
                <a:ea typeface="Aileron Bold"/>
                <a:cs typeface="Aileron Bold"/>
                <a:sym typeface="Aileron Bold"/>
              </a:rPr>
              <a:t>June 29–July 15 , 2026</a:t>
            </a:r>
            <a:r>
              <a:rPr lang="en-US" sz="2399" dirty="0">
                <a:solidFill>
                  <a:srgbClr val="000000"/>
                </a:solidFill>
                <a:latin typeface="Aileron"/>
                <a:ea typeface="Aileron"/>
                <a:cs typeface="Aileron"/>
                <a:sym typeface="Aileron"/>
              </a:rPr>
              <a:t> , with a July 3 recess</a:t>
            </a:r>
          </a:p>
          <a:p>
            <a:pPr marL="1036310" lvl="2" indent="-345437" algn="l">
              <a:lnSpc>
                <a:spcPts val="2879"/>
              </a:lnSpc>
              <a:spcBef>
                <a:spcPct val="0"/>
              </a:spcBef>
              <a:buFont typeface="Arial"/>
              <a:buChar char="⚬"/>
            </a:pPr>
            <a:r>
              <a:rPr lang="en-US" sz="2399" dirty="0">
                <a:solidFill>
                  <a:srgbClr val="000000"/>
                </a:solidFill>
                <a:latin typeface="Aileron"/>
                <a:ea typeface="Aileron"/>
                <a:cs typeface="Aileron"/>
                <a:sym typeface="Aileron"/>
              </a:rPr>
              <a:t>Presided over by DEA Chief Administrative Law Judge (ALJ) Derek Julius</a:t>
            </a:r>
          </a:p>
          <a:p>
            <a:pPr algn="l">
              <a:lnSpc>
                <a:spcPts val="1199"/>
              </a:lnSpc>
              <a:spcBef>
                <a:spcPct val="0"/>
              </a:spcBef>
            </a:pPr>
            <a:endParaRPr lang="en-US" sz="2399" dirty="0">
              <a:solidFill>
                <a:srgbClr val="000000"/>
              </a:solidFill>
              <a:latin typeface="Aileron"/>
              <a:ea typeface="Aileron"/>
              <a:cs typeface="Aileron"/>
              <a:sym typeface="Aileron"/>
            </a:endParaRPr>
          </a:p>
          <a:p>
            <a:pPr marL="582924" lvl="1" indent="-291462" algn="l">
              <a:lnSpc>
                <a:spcPts val="3239"/>
              </a:lnSpc>
              <a:spcBef>
                <a:spcPct val="0"/>
              </a:spcBef>
              <a:buFont typeface="Arial"/>
              <a:buChar char="•"/>
            </a:pPr>
            <a:r>
              <a:rPr lang="en-US" sz="2699" b="1" dirty="0">
                <a:solidFill>
                  <a:srgbClr val="000000"/>
                </a:solidFill>
                <a:latin typeface="Aileron Bold"/>
                <a:ea typeface="Aileron Bold"/>
                <a:cs typeface="Aileron Bold"/>
                <a:sym typeface="Aileron Bold"/>
              </a:rPr>
              <a:t>August 17 </a:t>
            </a:r>
            <a:r>
              <a:rPr lang="en-US" sz="2699" dirty="0">
                <a:solidFill>
                  <a:srgbClr val="000000"/>
                </a:solidFill>
                <a:latin typeface="Aileron"/>
                <a:ea typeface="Aileron"/>
                <a:cs typeface="Aileron"/>
                <a:sym typeface="Aileron"/>
              </a:rPr>
              <a:t>, DEA is formally urged the ALJ recommend moving all marijuana from Schedule I to Schedule III</a:t>
            </a:r>
          </a:p>
          <a:p>
            <a:pPr marL="1036310" lvl="2" indent="-345437" algn="l">
              <a:lnSpc>
                <a:spcPts val="2879"/>
              </a:lnSpc>
              <a:spcBef>
                <a:spcPct val="0"/>
              </a:spcBef>
              <a:buFont typeface="Arial"/>
              <a:buChar char="⚬"/>
            </a:pPr>
            <a:r>
              <a:rPr lang="en-US" sz="2399" dirty="0">
                <a:solidFill>
                  <a:srgbClr val="000000"/>
                </a:solidFill>
                <a:latin typeface="Aileron"/>
                <a:ea typeface="Aileron"/>
                <a:cs typeface="Aileron"/>
                <a:sym typeface="Aileron"/>
              </a:rPr>
              <a:t>ALJ is required “as soon as practicable” to prepare a report containing recommended rulings. </a:t>
            </a:r>
          </a:p>
          <a:p>
            <a:pPr marL="1036310" lvl="2" indent="-345437" algn="l">
              <a:lnSpc>
                <a:spcPts val="2879"/>
              </a:lnSpc>
              <a:spcBef>
                <a:spcPct val="0"/>
              </a:spcBef>
              <a:buFont typeface="Arial"/>
              <a:buChar char="⚬"/>
            </a:pPr>
            <a:r>
              <a:rPr lang="en-US" sz="2399" dirty="0">
                <a:solidFill>
                  <a:srgbClr val="000000"/>
                </a:solidFill>
                <a:latin typeface="Aileron"/>
                <a:ea typeface="Aileron"/>
                <a:cs typeface="Aileron"/>
                <a:sym typeface="Aileron"/>
              </a:rPr>
              <a:t>August 25, more than 2,500 pages of transcripts releases</a:t>
            </a:r>
          </a:p>
          <a:p>
            <a:pPr algn="l">
              <a:lnSpc>
                <a:spcPts val="1199"/>
              </a:lnSpc>
              <a:spcBef>
                <a:spcPct val="0"/>
              </a:spcBef>
            </a:pPr>
            <a:endParaRPr lang="en-US" sz="2399" dirty="0">
              <a:solidFill>
                <a:srgbClr val="000000"/>
              </a:solidFill>
              <a:latin typeface="Aileron"/>
              <a:ea typeface="Aileron"/>
              <a:cs typeface="Aileron"/>
              <a:sym typeface="Aileron"/>
            </a:endParaRPr>
          </a:p>
          <a:p>
            <a:pPr marL="582924" lvl="1" indent="-291462" algn="l">
              <a:lnSpc>
                <a:spcPts val="3239"/>
              </a:lnSpc>
              <a:spcBef>
                <a:spcPct val="0"/>
              </a:spcBef>
              <a:buFont typeface="Arial"/>
              <a:buChar char="•"/>
            </a:pPr>
            <a:r>
              <a:rPr lang="en-US" sz="2699" b="1" dirty="0">
                <a:solidFill>
                  <a:srgbClr val="000000"/>
                </a:solidFill>
                <a:latin typeface="Aileron Bold"/>
                <a:ea typeface="Aileron Bold"/>
                <a:cs typeface="Aileron Bold"/>
                <a:sym typeface="Aileron Bold"/>
              </a:rPr>
              <a:t>September 23, </a:t>
            </a:r>
            <a:r>
              <a:rPr lang="en-US" sz="2699" dirty="0">
                <a:solidFill>
                  <a:srgbClr val="000000"/>
                </a:solidFill>
                <a:latin typeface="Aileron"/>
                <a:ea typeface="Aileron"/>
                <a:cs typeface="Aileron"/>
                <a:sym typeface="Aileron"/>
              </a:rPr>
              <a:t>U.S. Government Accountability Office </a:t>
            </a:r>
            <a:r>
              <a:rPr lang="en-US" sz="2699" dirty="0" err="1">
                <a:solidFill>
                  <a:srgbClr val="000000"/>
                </a:solidFill>
                <a:latin typeface="Aileron"/>
                <a:ea typeface="Aileron"/>
                <a:cs typeface="Aileron"/>
                <a:sym typeface="Aileron"/>
              </a:rPr>
              <a:t>pubilshed</a:t>
            </a:r>
            <a:r>
              <a:rPr lang="en-US" sz="2699" dirty="0">
                <a:solidFill>
                  <a:srgbClr val="000000"/>
                </a:solidFill>
                <a:latin typeface="Aileron"/>
                <a:ea typeface="Aileron"/>
                <a:cs typeface="Aileron"/>
                <a:sym typeface="Aileron"/>
              </a:rPr>
              <a:t> a </a:t>
            </a:r>
            <a:r>
              <a:rPr lang="en-US" sz="2699" dirty="0" err="1">
                <a:solidFill>
                  <a:srgbClr val="000000"/>
                </a:solidFill>
                <a:latin typeface="Aileron"/>
                <a:ea typeface="Aileron"/>
                <a:cs typeface="Aileron"/>
                <a:sym typeface="Aileron"/>
              </a:rPr>
              <a:t>reoprt</a:t>
            </a:r>
            <a:r>
              <a:rPr lang="en-US" sz="2699" dirty="0">
                <a:solidFill>
                  <a:srgbClr val="000000"/>
                </a:solidFill>
                <a:latin typeface="Aileron"/>
                <a:ea typeface="Aileron"/>
                <a:cs typeface="Aileron"/>
                <a:sym typeface="Aileron"/>
              </a:rPr>
              <a:t> highlighting gaps in DEA/HHS policies, </a:t>
            </a:r>
          </a:p>
          <a:p>
            <a:pPr marL="993131" lvl="2" indent="-331044" algn="l">
              <a:lnSpc>
                <a:spcPts val="2759"/>
              </a:lnSpc>
              <a:spcBef>
                <a:spcPct val="0"/>
              </a:spcBef>
              <a:buFont typeface="Arial"/>
              <a:buChar char="⚬"/>
            </a:pPr>
            <a:r>
              <a:rPr lang="en-US" sz="2299" dirty="0">
                <a:solidFill>
                  <a:srgbClr val="000000"/>
                </a:solidFill>
                <a:latin typeface="Aileron"/>
                <a:ea typeface="Aileron"/>
                <a:cs typeface="Aileron"/>
                <a:sym typeface="Aileron"/>
              </a:rPr>
              <a:t>“Drug Scheduling:</a:t>
            </a:r>
            <a:r>
              <a:rPr lang="en-US" sz="2299" i="1" dirty="0">
                <a:solidFill>
                  <a:srgbClr val="000000"/>
                </a:solidFill>
                <a:latin typeface="Aileron Italics"/>
                <a:ea typeface="Aileron Italics"/>
                <a:cs typeface="Aileron Italics"/>
                <a:sym typeface="Aileron Italics"/>
              </a:rPr>
              <a:t> While DEA Decisions Have Aligned with Recent HHS Recommendations, Both Need Comprehensive Policies”</a:t>
            </a:r>
          </a:p>
          <a:p>
            <a:pPr algn="l">
              <a:lnSpc>
                <a:spcPts val="1199"/>
              </a:lnSpc>
              <a:spcBef>
                <a:spcPct val="0"/>
              </a:spcBef>
            </a:pPr>
            <a:endParaRPr lang="en-US" sz="2299" i="1" dirty="0">
              <a:solidFill>
                <a:srgbClr val="000000"/>
              </a:solidFill>
              <a:latin typeface="Aileron Italics"/>
              <a:ea typeface="Aileron Italics"/>
              <a:cs typeface="Aileron Italics"/>
              <a:sym typeface="Aileron Italics"/>
            </a:endParaRPr>
          </a:p>
          <a:p>
            <a:pPr marL="582924" lvl="1" indent="-291462" algn="l">
              <a:lnSpc>
                <a:spcPts val="3239"/>
              </a:lnSpc>
              <a:spcBef>
                <a:spcPct val="0"/>
              </a:spcBef>
              <a:buFont typeface="Arial"/>
              <a:buChar char="•"/>
            </a:pPr>
            <a:r>
              <a:rPr lang="en-US" sz="2699" b="1" dirty="0">
                <a:solidFill>
                  <a:srgbClr val="000000"/>
                </a:solidFill>
                <a:latin typeface="Aileron Bold"/>
                <a:ea typeface="Aileron Bold"/>
                <a:cs typeface="Aileron Bold"/>
                <a:sym typeface="Aileron Bold"/>
              </a:rPr>
              <a:t>September 29, </a:t>
            </a:r>
            <a:r>
              <a:rPr lang="en-US" sz="2699" dirty="0">
                <a:solidFill>
                  <a:srgbClr val="000000"/>
                </a:solidFill>
                <a:latin typeface="Aileron"/>
                <a:ea typeface="Aileron"/>
                <a:cs typeface="Aileron"/>
                <a:sym typeface="Aileron"/>
              </a:rPr>
              <a:t>ALJ granted motion for a stay that was filed by three of the (anti-rescheduling) “interested parties” from the hearing based on findings from the GAO report </a:t>
            </a:r>
            <a:endParaRPr lang="en-US" sz="2400" dirty="0">
              <a:solidFill>
                <a:srgbClr val="000000"/>
              </a:solidFill>
              <a:latin typeface="Aileron"/>
              <a:ea typeface="Aileron"/>
              <a:cs typeface="Aileron"/>
              <a:sym typeface="Aileron"/>
            </a:endParaRPr>
          </a:p>
          <a:p>
            <a:pPr marL="582924" lvl="1" indent="-291462" algn="l">
              <a:lnSpc>
                <a:spcPct val="150000"/>
              </a:lnSpc>
              <a:spcBef>
                <a:spcPct val="0"/>
              </a:spcBef>
              <a:buFont typeface="Arial"/>
              <a:buChar char="•"/>
            </a:pPr>
            <a:r>
              <a:rPr lang="en-US" sz="2699" b="1" dirty="0">
                <a:solidFill>
                  <a:srgbClr val="000000"/>
                </a:solidFill>
                <a:highlight>
                  <a:srgbClr val="FFFF00"/>
                </a:highlight>
                <a:latin typeface="Aileron Bold"/>
                <a:ea typeface="Aileron Bold"/>
                <a:cs typeface="Aileron Bold"/>
                <a:sym typeface="Aileron Bold"/>
              </a:rPr>
              <a:t>October 13, </a:t>
            </a:r>
            <a:r>
              <a:rPr lang="en-US" sz="2699" dirty="0">
                <a:solidFill>
                  <a:srgbClr val="000000"/>
                </a:solidFill>
                <a:latin typeface="Aileron"/>
                <a:ea typeface="Aileron"/>
                <a:cs typeface="Aileron"/>
                <a:sym typeface="Aileron"/>
              </a:rPr>
              <a:t>deadline for DEA to file a response to the motion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6196682" y="3304228"/>
            <a:ext cx="18963017" cy="6639131"/>
            <a:chOff x="0" y="0"/>
            <a:chExt cx="4994375" cy="1748578"/>
          </a:xfrm>
        </p:grpSpPr>
        <p:sp>
          <p:nvSpPr>
            <p:cNvPr id="3" name="Freeform 3"/>
            <p:cNvSpPr/>
            <p:nvPr/>
          </p:nvSpPr>
          <p:spPr>
            <a:xfrm>
              <a:off x="0" y="0"/>
              <a:ext cx="4994375" cy="1748578"/>
            </a:xfrm>
            <a:custGeom>
              <a:avLst/>
              <a:gdLst/>
              <a:ahLst/>
              <a:cxnLst/>
              <a:rect l="l" t="t" r="r" b="b"/>
              <a:pathLst>
                <a:path w="4994375" h="1748578">
                  <a:moveTo>
                    <a:pt x="8982" y="0"/>
                  </a:moveTo>
                  <a:lnTo>
                    <a:pt x="4985393" y="0"/>
                  </a:lnTo>
                  <a:cubicBezTo>
                    <a:pt x="4987775" y="0"/>
                    <a:pt x="4990060" y="946"/>
                    <a:pt x="4991744" y="2631"/>
                  </a:cubicBezTo>
                  <a:cubicBezTo>
                    <a:pt x="4993429" y="4315"/>
                    <a:pt x="4994375" y="6600"/>
                    <a:pt x="4994375" y="8982"/>
                  </a:cubicBezTo>
                  <a:lnTo>
                    <a:pt x="4994375" y="1739596"/>
                  </a:lnTo>
                  <a:cubicBezTo>
                    <a:pt x="4994375" y="1744556"/>
                    <a:pt x="4990354" y="1748578"/>
                    <a:pt x="4985393" y="1748578"/>
                  </a:cubicBezTo>
                  <a:lnTo>
                    <a:pt x="8982" y="1748578"/>
                  </a:lnTo>
                  <a:cubicBezTo>
                    <a:pt x="4021" y="1748578"/>
                    <a:pt x="0" y="1744556"/>
                    <a:pt x="0" y="1739596"/>
                  </a:cubicBezTo>
                  <a:lnTo>
                    <a:pt x="0" y="8982"/>
                  </a:lnTo>
                  <a:cubicBezTo>
                    <a:pt x="0" y="4021"/>
                    <a:pt x="4021" y="0"/>
                    <a:pt x="8982" y="0"/>
                  </a:cubicBezTo>
                  <a:close/>
                </a:path>
              </a:pathLst>
            </a:custGeom>
            <a:solidFill>
              <a:srgbClr val="FFFFFE"/>
            </a:solidFill>
            <a:ln cap="rnd">
              <a:noFill/>
              <a:prstDash val="solid"/>
              <a:round/>
            </a:ln>
          </p:spPr>
          <p:txBody>
            <a:bodyPr/>
            <a:lstStyle/>
            <a:p>
              <a:endParaRPr lang="en-US"/>
            </a:p>
          </p:txBody>
        </p:sp>
        <p:sp>
          <p:nvSpPr>
            <p:cNvPr id="4" name="TextBox 4"/>
            <p:cNvSpPr txBox="1"/>
            <p:nvPr/>
          </p:nvSpPr>
          <p:spPr>
            <a:xfrm>
              <a:off x="0" y="19050"/>
              <a:ext cx="4994375" cy="1729528"/>
            </a:xfrm>
            <a:prstGeom prst="rect">
              <a:avLst/>
            </a:prstGeom>
          </p:spPr>
          <p:txBody>
            <a:bodyPr lIns="50800" tIns="50800" rIns="50800" bIns="50800" rtlCol="0" anchor="ctr"/>
            <a:lstStyle/>
            <a:p>
              <a:pPr algn="ctr">
                <a:lnSpc>
                  <a:spcPts val="1260"/>
                </a:lnSpc>
              </a:pPr>
              <a:endParaRPr/>
            </a:p>
          </p:txBody>
        </p:sp>
      </p:grpSp>
      <p:sp>
        <p:nvSpPr>
          <p:cNvPr id="5" name="TextBox 5"/>
          <p:cNvSpPr txBox="1"/>
          <p:nvPr/>
        </p:nvSpPr>
        <p:spPr>
          <a:xfrm>
            <a:off x="1028700" y="1028700"/>
            <a:ext cx="10425051" cy="850138"/>
          </a:xfrm>
          <a:prstGeom prst="rect">
            <a:avLst/>
          </a:prstGeom>
        </p:spPr>
        <p:txBody>
          <a:bodyPr lIns="0" tIns="0" rIns="0" bIns="0" rtlCol="0" anchor="t">
            <a:spAutoFit/>
          </a:bodyPr>
          <a:lstStyle/>
          <a:p>
            <a:pPr algn="l">
              <a:lnSpc>
                <a:spcPts val="6776"/>
              </a:lnSpc>
            </a:pPr>
            <a:r>
              <a:rPr lang="en-US" sz="5600" b="1">
                <a:solidFill>
                  <a:srgbClr val="FFFFFE"/>
                </a:solidFill>
                <a:latin typeface="Pragmatica Bold"/>
                <a:ea typeface="Pragmatica Bold"/>
                <a:cs typeface="Pragmatica Bold"/>
                <a:sym typeface="Pragmatica Bold"/>
              </a:rPr>
              <a:t>QUICK RECAP </a:t>
            </a:r>
          </a:p>
        </p:txBody>
      </p:sp>
      <p:grpSp>
        <p:nvGrpSpPr>
          <p:cNvPr id="6" name="Group 6"/>
          <p:cNvGrpSpPr/>
          <p:nvPr/>
        </p:nvGrpSpPr>
        <p:grpSpPr>
          <a:xfrm>
            <a:off x="-1427461" y="3486235"/>
            <a:ext cx="16195003" cy="5772065"/>
            <a:chOff x="0" y="0"/>
            <a:chExt cx="4265351" cy="1520215"/>
          </a:xfrm>
        </p:grpSpPr>
        <p:sp>
          <p:nvSpPr>
            <p:cNvPr id="7" name="Freeform 7"/>
            <p:cNvSpPr/>
            <p:nvPr/>
          </p:nvSpPr>
          <p:spPr>
            <a:xfrm>
              <a:off x="0" y="0"/>
              <a:ext cx="4265351" cy="1520215"/>
            </a:xfrm>
            <a:custGeom>
              <a:avLst/>
              <a:gdLst/>
              <a:ahLst/>
              <a:cxnLst/>
              <a:rect l="l" t="t" r="r" b="b"/>
              <a:pathLst>
                <a:path w="4265351" h="1520215">
                  <a:moveTo>
                    <a:pt x="10517" y="0"/>
                  </a:moveTo>
                  <a:lnTo>
                    <a:pt x="4254834" y="0"/>
                  </a:lnTo>
                  <a:cubicBezTo>
                    <a:pt x="4260642" y="0"/>
                    <a:pt x="4265351" y="4709"/>
                    <a:pt x="4265351" y="10517"/>
                  </a:cubicBezTo>
                  <a:lnTo>
                    <a:pt x="4265351" y="1509698"/>
                  </a:lnTo>
                  <a:cubicBezTo>
                    <a:pt x="4265351" y="1512487"/>
                    <a:pt x="4264243" y="1515162"/>
                    <a:pt x="4262270" y="1517134"/>
                  </a:cubicBezTo>
                  <a:cubicBezTo>
                    <a:pt x="4260298" y="1519107"/>
                    <a:pt x="4257623" y="1520215"/>
                    <a:pt x="4254834" y="1520215"/>
                  </a:cubicBezTo>
                  <a:lnTo>
                    <a:pt x="10517" y="1520215"/>
                  </a:lnTo>
                  <a:cubicBezTo>
                    <a:pt x="7728" y="1520215"/>
                    <a:pt x="5053" y="1519107"/>
                    <a:pt x="3080" y="1517134"/>
                  </a:cubicBezTo>
                  <a:cubicBezTo>
                    <a:pt x="1108" y="1515162"/>
                    <a:pt x="0" y="1512487"/>
                    <a:pt x="0" y="1509698"/>
                  </a:cubicBezTo>
                  <a:lnTo>
                    <a:pt x="0" y="10517"/>
                  </a:lnTo>
                  <a:cubicBezTo>
                    <a:pt x="0" y="7728"/>
                    <a:pt x="1108" y="5053"/>
                    <a:pt x="3080" y="3080"/>
                  </a:cubicBezTo>
                  <a:cubicBezTo>
                    <a:pt x="5053" y="1108"/>
                    <a:pt x="7728" y="0"/>
                    <a:pt x="10517" y="0"/>
                  </a:cubicBezTo>
                  <a:close/>
                </a:path>
              </a:pathLst>
            </a:custGeom>
            <a:gradFill rotWithShape="1">
              <a:gsLst>
                <a:gs pos="0">
                  <a:srgbClr val="22C5D6">
                    <a:alpha val="100000"/>
                  </a:srgbClr>
                </a:gs>
                <a:gs pos="50000">
                  <a:srgbClr val="14949F">
                    <a:alpha val="100000"/>
                  </a:srgbClr>
                </a:gs>
                <a:gs pos="100000">
                  <a:srgbClr val="11858E">
                    <a:alpha val="100000"/>
                  </a:srgbClr>
                </a:gs>
              </a:gsLst>
              <a:lin ang="0"/>
            </a:gradFill>
            <a:ln w="38100" cap="rnd">
              <a:solidFill>
                <a:srgbClr val="FFFFFE"/>
              </a:solidFill>
              <a:prstDash val="solid"/>
              <a:round/>
            </a:ln>
          </p:spPr>
          <p:txBody>
            <a:bodyPr/>
            <a:lstStyle/>
            <a:p>
              <a:endParaRPr lang="en-US"/>
            </a:p>
          </p:txBody>
        </p:sp>
        <p:sp>
          <p:nvSpPr>
            <p:cNvPr id="8" name="TextBox 8"/>
            <p:cNvSpPr txBox="1"/>
            <p:nvPr/>
          </p:nvSpPr>
          <p:spPr>
            <a:xfrm>
              <a:off x="0" y="19050"/>
              <a:ext cx="4265351" cy="1501165"/>
            </a:xfrm>
            <a:prstGeom prst="rect">
              <a:avLst/>
            </a:prstGeom>
          </p:spPr>
          <p:txBody>
            <a:bodyPr lIns="50800" tIns="50800" rIns="50800" bIns="50800" rtlCol="0" anchor="ctr"/>
            <a:lstStyle/>
            <a:p>
              <a:pPr algn="ctr">
                <a:lnSpc>
                  <a:spcPts val="1260"/>
                </a:lnSpc>
              </a:pPr>
              <a:endParaRPr/>
            </a:p>
          </p:txBody>
        </p:sp>
      </p:grpSp>
      <p:sp>
        <p:nvSpPr>
          <p:cNvPr id="9" name="AutoShape 9"/>
          <p:cNvSpPr/>
          <p:nvPr/>
        </p:nvSpPr>
        <p:spPr>
          <a:xfrm flipV="1">
            <a:off x="17040449" y="1098749"/>
            <a:ext cx="0" cy="10897202"/>
          </a:xfrm>
          <a:prstGeom prst="line">
            <a:avLst/>
          </a:prstGeom>
          <a:ln w="38100" cap="flat">
            <a:solidFill>
              <a:srgbClr val="11858E"/>
            </a:solidFill>
            <a:prstDash val="solid"/>
            <a:headEnd type="none" w="sm" len="sm"/>
            <a:tailEnd type="none" w="sm" len="sm"/>
          </a:ln>
        </p:spPr>
        <p:txBody>
          <a:bodyPr/>
          <a:lstStyle/>
          <a:p>
            <a:endParaRPr lang="en-US"/>
          </a:p>
        </p:txBody>
      </p:sp>
      <p:sp>
        <p:nvSpPr>
          <p:cNvPr id="10" name="AutoShape 10"/>
          <p:cNvSpPr/>
          <p:nvPr/>
        </p:nvSpPr>
        <p:spPr>
          <a:xfrm>
            <a:off x="15894471" y="-326097"/>
            <a:ext cx="0" cy="9814814"/>
          </a:xfrm>
          <a:prstGeom prst="line">
            <a:avLst/>
          </a:prstGeom>
          <a:ln w="38100" cap="flat">
            <a:solidFill>
              <a:srgbClr val="000000"/>
            </a:solidFill>
            <a:prstDash val="solid"/>
            <a:headEnd type="none" w="sm" len="sm"/>
            <a:tailEnd type="none" w="sm" len="sm"/>
          </a:ln>
        </p:spPr>
        <p:txBody>
          <a:bodyPr/>
          <a:lstStyle/>
          <a:p>
            <a:endParaRPr lang="en-US"/>
          </a:p>
        </p:txBody>
      </p:sp>
      <p:grpSp>
        <p:nvGrpSpPr>
          <p:cNvPr id="11" name="Group 11"/>
          <p:cNvGrpSpPr/>
          <p:nvPr/>
        </p:nvGrpSpPr>
        <p:grpSpPr>
          <a:xfrm>
            <a:off x="16821598" y="809849"/>
            <a:ext cx="437702" cy="43770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4" name="Group 14"/>
          <p:cNvGrpSpPr/>
          <p:nvPr/>
        </p:nvGrpSpPr>
        <p:grpSpPr>
          <a:xfrm>
            <a:off x="15675619" y="9051015"/>
            <a:ext cx="437702" cy="43770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6" name="TextBox 16"/>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7" name="TextBox 17"/>
          <p:cNvSpPr txBox="1"/>
          <p:nvPr/>
        </p:nvSpPr>
        <p:spPr>
          <a:xfrm>
            <a:off x="1028700" y="3750670"/>
            <a:ext cx="13531937" cy="5300345"/>
          </a:xfrm>
          <a:prstGeom prst="rect">
            <a:avLst/>
          </a:prstGeom>
        </p:spPr>
        <p:txBody>
          <a:bodyPr lIns="0" tIns="0" rIns="0" bIns="0" rtlCol="0" anchor="t">
            <a:spAutoFit/>
          </a:bodyPr>
          <a:lstStyle/>
          <a:p>
            <a:pPr algn="l">
              <a:lnSpc>
                <a:spcPts val="2799"/>
              </a:lnSpc>
            </a:pPr>
            <a:r>
              <a:rPr lang="en-US" sz="2799" b="1">
                <a:solidFill>
                  <a:srgbClr val="000000"/>
                </a:solidFill>
                <a:latin typeface="Aileron Bold"/>
                <a:ea typeface="Aileron Bold"/>
                <a:cs typeface="Aileron Bold"/>
                <a:sym typeface="Aileron Bold"/>
              </a:rPr>
              <a:t>HEMP</a:t>
            </a:r>
          </a:p>
          <a:p>
            <a:pPr marL="604519" lvl="1" indent="-302260" algn="l">
              <a:lnSpc>
                <a:spcPts val="2799"/>
              </a:lnSpc>
              <a:buFont typeface="Arial"/>
              <a:buChar char="•"/>
            </a:pPr>
            <a:r>
              <a:rPr lang="en-US" sz="2799">
                <a:solidFill>
                  <a:srgbClr val="000000"/>
                </a:solidFill>
                <a:latin typeface="Aileron"/>
                <a:ea typeface="Aileron"/>
                <a:cs typeface="Aileron"/>
                <a:sym typeface="Aileron"/>
              </a:rPr>
              <a:t>Prior to 2018, hemp fell under the federal definition of “marihuana”, a Schedule I Substance under the Controlled Substances Act (CSA)</a:t>
            </a:r>
          </a:p>
          <a:p>
            <a:pPr marL="604519" lvl="1" indent="-302260" algn="l">
              <a:lnSpc>
                <a:spcPts val="2799"/>
              </a:lnSpc>
              <a:buFont typeface="Arial"/>
              <a:buChar char="•"/>
            </a:pPr>
            <a:r>
              <a:rPr lang="en-US" sz="2799">
                <a:solidFill>
                  <a:srgbClr val="000000"/>
                </a:solidFill>
                <a:latin typeface="Aileron"/>
                <a:ea typeface="Aileron"/>
                <a:cs typeface="Aileron"/>
                <a:sym typeface="Aileron"/>
              </a:rPr>
              <a:t>The 2018 Farm Bill removed hemp from the CSA and introduced an (overly broad) definition of hemp that created a “loophole” for intoxicating and synthetic cannabinoid products </a:t>
            </a:r>
          </a:p>
          <a:p>
            <a:pPr marL="604519" lvl="1" indent="-302260" algn="l">
              <a:lnSpc>
                <a:spcPts val="2799"/>
              </a:lnSpc>
              <a:buFont typeface="Arial"/>
              <a:buChar char="•"/>
            </a:pPr>
            <a:r>
              <a:rPr lang="en-US" sz="2799">
                <a:solidFill>
                  <a:srgbClr val="000000"/>
                </a:solidFill>
                <a:latin typeface="Aileron"/>
                <a:ea typeface="Aileron"/>
                <a:cs typeface="Aileron"/>
                <a:sym typeface="Aileron"/>
              </a:rPr>
              <a:t>In November 2025, Congress passed legislation to update the hemp definition and ban most hemp-derived cannabinoid products (HDCPs)</a:t>
            </a:r>
          </a:p>
          <a:p>
            <a:pPr marL="604519" lvl="1" indent="-302260" algn="l">
              <a:lnSpc>
                <a:spcPts val="2799"/>
              </a:lnSpc>
              <a:buFont typeface="Arial"/>
              <a:buChar char="•"/>
            </a:pPr>
            <a:r>
              <a:rPr lang="en-US" sz="2799">
                <a:solidFill>
                  <a:srgbClr val="000000"/>
                </a:solidFill>
                <a:latin typeface="Aileron"/>
                <a:ea typeface="Aileron"/>
                <a:cs typeface="Aileron"/>
                <a:sym typeface="Aileron"/>
              </a:rPr>
              <a:t>HDCPs – synthetic &amp; intoxicating – will be considered Schedule I </a:t>
            </a:r>
          </a:p>
          <a:p>
            <a:pPr algn="l">
              <a:lnSpc>
                <a:spcPts val="2799"/>
              </a:lnSpc>
            </a:pPr>
            <a:r>
              <a:rPr lang="en-US" sz="2799" b="1">
                <a:solidFill>
                  <a:srgbClr val="000000"/>
                </a:solidFill>
                <a:latin typeface="Aileron Bold"/>
                <a:ea typeface="Aileron Bold"/>
                <a:cs typeface="Aileron Bold"/>
                <a:sym typeface="Aileron Bold"/>
              </a:rPr>
              <a:t>MARIHUANA/MARIJUANA</a:t>
            </a:r>
          </a:p>
          <a:p>
            <a:pPr marL="604519" lvl="1" indent="-302260" algn="l">
              <a:lnSpc>
                <a:spcPts val="2799"/>
              </a:lnSpc>
              <a:buFont typeface="Arial"/>
              <a:buChar char="•"/>
            </a:pPr>
            <a:r>
              <a:rPr lang="en-US" sz="2799">
                <a:solidFill>
                  <a:srgbClr val="000000"/>
                </a:solidFill>
                <a:latin typeface="Aileron"/>
                <a:ea typeface="Aileron"/>
                <a:cs typeface="Aileron"/>
                <a:sym typeface="Aileron"/>
              </a:rPr>
              <a:t>The CSA  classified “marihuana” as Schedule I since it was enacted </a:t>
            </a:r>
          </a:p>
          <a:p>
            <a:pPr marL="604519" lvl="1" indent="-302260" algn="l">
              <a:lnSpc>
                <a:spcPts val="2799"/>
              </a:lnSpc>
              <a:buFont typeface="Arial"/>
              <a:buChar char="•"/>
            </a:pPr>
            <a:r>
              <a:rPr lang="en-US" sz="2799">
                <a:solidFill>
                  <a:srgbClr val="000000"/>
                </a:solidFill>
                <a:latin typeface="Aileron"/>
                <a:ea typeface="Aileron"/>
                <a:cs typeface="Aileron"/>
                <a:sym typeface="Aileron"/>
              </a:rPr>
              <a:t>In April 2026, the DOJ resclassified 2 types of marijuana – state-licensed </a:t>
            </a:r>
            <a:r>
              <a:rPr lang="en-US" sz="2799" b="1" u="sng">
                <a:solidFill>
                  <a:srgbClr val="000000"/>
                </a:solidFill>
                <a:latin typeface="Aileron Bold"/>
                <a:ea typeface="Aileron Bold"/>
                <a:cs typeface="Aileron Bold"/>
                <a:sym typeface="Aileron Bold"/>
              </a:rPr>
              <a:t>medical</a:t>
            </a:r>
            <a:r>
              <a:rPr lang="en-US" sz="2799">
                <a:solidFill>
                  <a:srgbClr val="000000"/>
                </a:solidFill>
                <a:latin typeface="Aileron"/>
                <a:ea typeface="Aileron"/>
                <a:cs typeface="Aileron"/>
                <a:sym typeface="Aileron"/>
              </a:rPr>
              <a:t> marijuana and FDA approved marijuana products – </a:t>
            </a:r>
            <a:r>
              <a:rPr lang="en-US" sz="2799" u="sng">
                <a:solidFill>
                  <a:srgbClr val="000000"/>
                </a:solidFill>
                <a:latin typeface="Aileron"/>
                <a:ea typeface="Aileron"/>
                <a:cs typeface="Aileron"/>
                <a:sym typeface="Aileron"/>
              </a:rPr>
              <a:t>WITH</a:t>
            </a:r>
            <a:r>
              <a:rPr lang="en-US" sz="2799">
                <a:solidFill>
                  <a:srgbClr val="000000"/>
                </a:solidFill>
                <a:latin typeface="Aileron"/>
                <a:ea typeface="Aileron"/>
                <a:cs typeface="Aileron"/>
                <a:sym typeface="Aileron"/>
              </a:rPr>
              <a:t> DEA registration as Schedule III</a:t>
            </a:r>
          </a:p>
          <a:p>
            <a:pPr marL="604519" lvl="1" indent="-302260" algn="l">
              <a:lnSpc>
                <a:spcPts val="2799"/>
              </a:lnSpc>
              <a:buFont typeface="Arial"/>
              <a:buChar char="•"/>
            </a:pPr>
            <a:r>
              <a:rPr lang="en-US" sz="2799">
                <a:solidFill>
                  <a:srgbClr val="000000"/>
                </a:solidFill>
                <a:latin typeface="Aileron"/>
                <a:ea typeface="Aileron"/>
                <a:cs typeface="Aileron"/>
                <a:sym typeface="Aileron"/>
              </a:rPr>
              <a:t>“The remainder” of marijuana remains in Schedule I...for now.</a:t>
            </a:r>
          </a:p>
        </p:txBody>
      </p:sp>
      <p:sp>
        <p:nvSpPr>
          <p:cNvPr id="18" name="TextBox 18"/>
          <p:cNvSpPr txBox="1"/>
          <p:nvPr/>
        </p:nvSpPr>
        <p:spPr>
          <a:xfrm>
            <a:off x="1028700" y="1935988"/>
            <a:ext cx="10784164" cy="1133475"/>
          </a:xfrm>
          <a:prstGeom prst="rect">
            <a:avLst/>
          </a:prstGeom>
        </p:spPr>
        <p:txBody>
          <a:bodyPr lIns="0" tIns="0" rIns="0" bIns="0" rtlCol="0" anchor="t">
            <a:spAutoFit/>
          </a:bodyPr>
          <a:lstStyle/>
          <a:p>
            <a:pPr algn="just">
              <a:lnSpc>
                <a:spcPts val="2999"/>
              </a:lnSpc>
            </a:pPr>
            <a:r>
              <a:rPr lang="en-US" sz="2999" b="1">
                <a:solidFill>
                  <a:srgbClr val="FFFFFF"/>
                </a:solidFill>
                <a:latin typeface="Pragmatica Bold"/>
                <a:ea typeface="Pragmatica Bold"/>
                <a:cs typeface="Pragmatica Bold"/>
                <a:sym typeface="Pragmatica Bold"/>
              </a:rPr>
              <a:t>Cannabis is </a:t>
            </a:r>
            <a:r>
              <a:rPr lang="en-US" sz="2999" b="1" u="sng">
                <a:solidFill>
                  <a:srgbClr val="FFFFFF"/>
                </a:solidFill>
                <a:latin typeface="Pragmatica Bold"/>
                <a:ea typeface="Pragmatica Bold"/>
                <a:cs typeface="Pragmatica Bold"/>
                <a:sym typeface="Pragmatica Bold"/>
              </a:rPr>
              <a:t>not</a:t>
            </a:r>
            <a:r>
              <a:rPr lang="en-US" sz="2999" b="1">
                <a:solidFill>
                  <a:srgbClr val="FFFFFF"/>
                </a:solidFill>
                <a:latin typeface="Pragmatica Bold"/>
                <a:ea typeface="Pragmatica Bold"/>
                <a:cs typeface="Pragmatica Bold"/>
                <a:sym typeface="Pragmatica Bold"/>
              </a:rPr>
              <a:t> a monolithic category. Each form has its own distinct legal and regulatory differences, each with its own implications for assessing risk.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0179100" y="18172"/>
            <a:ext cx="9957198" cy="10268828"/>
            <a:chOff x="0" y="0"/>
            <a:chExt cx="1156973" cy="1193183"/>
          </a:xfrm>
        </p:grpSpPr>
        <p:sp>
          <p:nvSpPr>
            <p:cNvPr id="3" name="Freeform 3"/>
            <p:cNvSpPr/>
            <p:nvPr/>
          </p:nvSpPr>
          <p:spPr>
            <a:xfrm>
              <a:off x="0" y="0"/>
              <a:ext cx="1156973" cy="1193183"/>
            </a:xfrm>
            <a:custGeom>
              <a:avLst/>
              <a:gdLst/>
              <a:ahLst/>
              <a:cxnLst/>
              <a:rect l="l" t="t" r="r" b="b"/>
              <a:pathLst>
                <a:path w="1156973" h="1193183">
                  <a:moveTo>
                    <a:pt x="203200" y="0"/>
                  </a:moveTo>
                  <a:lnTo>
                    <a:pt x="1156973" y="0"/>
                  </a:lnTo>
                  <a:lnTo>
                    <a:pt x="953773" y="1193183"/>
                  </a:lnTo>
                  <a:lnTo>
                    <a:pt x="0" y="1193183"/>
                  </a:lnTo>
                  <a:lnTo>
                    <a:pt x="203200" y="0"/>
                  </a:lnTo>
                  <a:close/>
                </a:path>
              </a:pathLst>
            </a:custGeom>
            <a:blipFill>
              <a:blip r:embed="rId2"/>
              <a:stretch>
                <a:fillRect l="-55141" r="-67794" b="-21448"/>
              </a:stretch>
            </a:blipFill>
          </p:spPr>
          <p:txBody>
            <a:bodyPr/>
            <a:lstStyle/>
            <a:p>
              <a:endParaRPr lang="en-US"/>
            </a:p>
          </p:txBody>
        </p:sp>
      </p:grpSp>
      <p:grpSp>
        <p:nvGrpSpPr>
          <p:cNvPr id="4" name="Group 4"/>
          <p:cNvGrpSpPr/>
          <p:nvPr/>
        </p:nvGrpSpPr>
        <p:grpSpPr>
          <a:xfrm>
            <a:off x="1028700" y="3382772"/>
            <a:ext cx="8504976" cy="3521456"/>
            <a:chOff x="0" y="0"/>
            <a:chExt cx="11339968" cy="4695275"/>
          </a:xfrm>
        </p:grpSpPr>
        <p:sp>
          <p:nvSpPr>
            <p:cNvPr id="5" name="TextBox 5"/>
            <p:cNvSpPr txBox="1"/>
            <p:nvPr/>
          </p:nvSpPr>
          <p:spPr>
            <a:xfrm>
              <a:off x="0" y="3515445"/>
              <a:ext cx="11339968" cy="1179830"/>
            </a:xfrm>
            <a:prstGeom prst="rect">
              <a:avLst/>
            </a:prstGeom>
          </p:spPr>
          <p:txBody>
            <a:bodyPr lIns="0" tIns="0" rIns="0" bIns="0" rtlCol="0" anchor="t">
              <a:spAutoFit/>
            </a:bodyPr>
            <a:lstStyle/>
            <a:p>
              <a:pPr algn="l">
                <a:lnSpc>
                  <a:spcPts val="3240"/>
                </a:lnSpc>
              </a:pPr>
              <a:r>
                <a:rPr lang="en-US" sz="3600">
                  <a:solidFill>
                    <a:srgbClr val="21C4D5"/>
                  </a:solidFill>
                  <a:latin typeface="Aileron"/>
                  <a:ea typeface="Aileron"/>
                  <a:cs typeface="Aileron"/>
                  <a:sym typeface="Aileron"/>
                </a:rPr>
                <a:t>FEDERAL REGULATORY FRAMEWORK &amp; ENFORCEMENT ROLES</a:t>
              </a:r>
            </a:p>
          </p:txBody>
        </p:sp>
        <p:sp>
          <p:nvSpPr>
            <p:cNvPr id="6" name="TextBox 6"/>
            <p:cNvSpPr txBox="1"/>
            <p:nvPr/>
          </p:nvSpPr>
          <p:spPr>
            <a:xfrm>
              <a:off x="0" y="1687818"/>
              <a:ext cx="11059646" cy="1964478"/>
            </a:xfrm>
            <a:prstGeom prst="rect">
              <a:avLst/>
            </a:prstGeom>
          </p:spPr>
          <p:txBody>
            <a:bodyPr lIns="0" tIns="0" rIns="0" bIns="0" rtlCol="0" anchor="t">
              <a:spAutoFit/>
            </a:bodyPr>
            <a:lstStyle/>
            <a:p>
              <a:pPr algn="l">
                <a:lnSpc>
                  <a:spcPts val="5600"/>
                </a:lnSpc>
              </a:pPr>
              <a:r>
                <a:rPr lang="en-US" sz="5600" b="1">
                  <a:solidFill>
                    <a:srgbClr val="FFFFFE"/>
                  </a:solidFill>
                  <a:latin typeface="Pragmatica Bold"/>
                  <a:ea typeface="Pragmatica Bold"/>
                  <a:cs typeface="Pragmatica Bold"/>
                  <a:sym typeface="Pragmatica Bold"/>
                </a:rPr>
                <a:t>What Rescheduling Does &amp; Doesn’t Do</a:t>
              </a:r>
            </a:p>
          </p:txBody>
        </p:sp>
        <p:sp>
          <p:nvSpPr>
            <p:cNvPr id="7" name="TextBox 7"/>
            <p:cNvSpPr txBox="1"/>
            <p:nvPr/>
          </p:nvSpPr>
          <p:spPr>
            <a:xfrm>
              <a:off x="0" y="-9525"/>
              <a:ext cx="11059646" cy="1835785"/>
            </a:xfrm>
            <a:prstGeom prst="rect">
              <a:avLst/>
            </a:prstGeom>
          </p:spPr>
          <p:txBody>
            <a:bodyPr lIns="0" tIns="0" rIns="0" bIns="0" rtlCol="0" anchor="t">
              <a:spAutoFit/>
            </a:bodyPr>
            <a:lstStyle/>
            <a:p>
              <a:pPr algn="l">
                <a:lnSpc>
                  <a:spcPts val="10890"/>
                </a:lnSpc>
              </a:pPr>
              <a:r>
                <a:rPr lang="en-US" sz="9000" b="1">
                  <a:solidFill>
                    <a:srgbClr val="21C4D5"/>
                  </a:solidFill>
                  <a:latin typeface="Pragmatica Bold"/>
                  <a:ea typeface="Pragmatica Bold"/>
                  <a:cs typeface="Pragmatica Bold"/>
                  <a:sym typeface="Pragmatica Bold"/>
                </a:rPr>
                <a:t>PART THREE:</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1234" y="809849"/>
            <a:ext cx="437702" cy="437702"/>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4" name="TextBox 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028700"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7040449" y="2004487"/>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1" name="AutoShape 11"/>
          <p:cNvSpPr/>
          <p:nvPr/>
        </p:nvSpPr>
        <p:spPr>
          <a:xfrm flipH="1" flipV="1">
            <a:off x="17240250" y="-3037874"/>
            <a:ext cx="19050" cy="5042361"/>
          </a:xfrm>
          <a:prstGeom prst="line">
            <a:avLst/>
          </a:prstGeom>
          <a:ln w="38100" cap="flat">
            <a:solidFill>
              <a:srgbClr val="000000"/>
            </a:solidFill>
            <a:prstDash val="solid"/>
            <a:headEnd type="none" w="sm" len="sm"/>
            <a:tailEnd type="none" w="sm" len="sm"/>
          </a:ln>
        </p:spPr>
        <p:txBody>
          <a:bodyPr/>
          <a:lstStyle/>
          <a:p>
            <a:endParaRPr lang="en-US"/>
          </a:p>
        </p:txBody>
      </p:sp>
      <p:sp>
        <p:nvSpPr>
          <p:cNvPr id="12" name="Freeform 12"/>
          <p:cNvSpPr/>
          <p:nvPr/>
        </p:nvSpPr>
        <p:spPr>
          <a:xfrm>
            <a:off x="15331785" y="5415062"/>
            <a:ext cx="1903744" cy="857695"/>
          </a:xfrm>
          <a:custGeom>
            <a:avLst/>
            <a:gdLst/>
            <a:ahLst/>
            <a:cxnLst/>
            <a:rect l="l" t="t" r="r" b="b"/>
            <a:pathLst>
              <a:path w="1903744" h="857695">
                <a:moveTo>
                  <a:pt x="0" y="0"/>
                </a:moveTo>
                <a:lnTo>
                  <a:pt x="1903744" y="0"/>
                </a:lnTo>
                <a:lnTo>
                  <a:pt x="1903744" y="857695"/>
                </a:lnTo>
                <a:lnTo>
                  <a:pt x="0" y="857695"/>
                </a:lnTo>
                <a:lnTo>
                  <a:pt x="0" y="0"/>
                </a:lnTo>
                <a:close/>
              </a:path>
            </a:pathLst>
          </a:custGeom>
          <a:blipFill>
            <a:blip r:embed="rId2"/>
            <a:stretch>
              <a:fillRect t="-61815" b="-60144"/>
            </a:stretch>
          </a:blipFill>
        </p:spPr>
        <p:txBody>
          <a:bodyPr/>
          <a:lstStyle/>
          <a:p>
            <a:endParaRPr lang="en-US"/>
          </a:p>
        </p:txBody>
      </p:sp>
      <p:sp>
        <p:nvSpPr>
          <p:cNvPr id="13" name="Freeform 13"/>
          <p:cNvSpPr/>
          <p:nvPr/>
        </p:nvSpPr>
        <p:spPr>
          <a:xfrm>
            <a:off x="11498838" y="5591877"/>
            <a:ext cx="1335712" cy="1335712"/>
          </a:xfrm>
          <a:custGeom>
            <a:avLst/>
            <a:gdLst/>
            <a:ahLst/>
            <a:cxnLst/>
            <a:rect l="l" t="t" r="r" b="b"/>
            <a:pathLst>
              <a:path w="1335712" h="1335712">
                <a:moveTo>
                  <a:pt x="0" y="0"/>
                </a:moveTo>
                <a:lnTo>
                  <a:pt x="1335712" y="0"/>
                </a:lnTo>
                <a:lnTo>
                  <a:pt x="1335712" y="1335713"/>
                </a:lnTo>
                <a:lnTo>
                  <a:pt x="0" y="1335713"/>
                </a:lnTo>
                <a:lnTo>
                  <a:pt x="0" y="0"/>
                </a:lnTo>
                <a:close/>
              </a:path>
            </a:pathLst>
          </a:custGeom>
          <a:blipFill>
            <a:blip r:embed="rId3"/>
            <a:stretch>
              <a:fillRect/>
            </a:stretch>
          </a:blipFill>
        </p:spPr>
        <p:txBody>
          <a:bodyPr/>
          <a:lstStyle/>
          <a:p>
            <a:endParaRPr lang="en-US"/>
          </a:p>
        </p:txBody>
      </p:sp>
      <p:grpSp>
        <p:nvGrpSpPr>
          <p:cNvPr id="14" name="Group 14"/>
          <p:cNvGrpSpPr/>
          <p:nvPr/>
        </p:nvGrpSpPr>
        <p:grpSpPr>
          <a:xfrm>
            <a:off x="925783" y="3029171"/>
            <a:ext cx="3946098" cy="1279700"/>
            <a:chOff x="0" y="0"/>
            <a:chExt cx="5261464" cy="1706267"/>
          </a:xfrm>
        </p:grpSpPr>
        <p:grpSp>
          <p:nvGrpSpPr>
            <p:cNvPr id="15" name="Group 15"/>
            <p:cNvGrpSpPr/>
            <p:nvPr/>
          </p:nvGrpSpPr>
          <p:grpSpPr>
            <a:xfrm>
              <a:off x="0" y="0"/>
              <a:ext cx="5261464" cy="1706267"/>
              <a:chOff x="0" y="0"/>
              <a:chExt cx="1032405" cy="334804"/>
            </a:xfrm>
          </p:grpSpPr>
          <p:sp>
            <p:nvSpPr>
              <p:cNvPr id="16" name="Freeform 16"/>
              <p:cNvSpPr/>
              <p:nvPr/>
            </p:nvSpPr>
            <p:spPr>
              <a:xfrm>
                <a:off x="0" y="0"/>
                <a:ext cx="1032405" cy="334804"/>
              </a:xfrm>
              <a:custGeom>
                <a:avLst/>
                <a:gdLst/>
                <a:ahLst/>
                <a:cxnLst/>
                <a:rect l="l" t="t" r="r" b="b"/>
                <a:pathLst>
                  <a:path w="1032405" h="334804">
                    <a:moveTo>
                      <a:pt x="829205" y="0"/>
                    </a:moveTo>
                    <a:cubicBezTo>
                      <a:pt x="941429" y="0"/>
                      <a:pt x="1032405" y="74948"/>
                      <a:pt x="1032405" y="167402"/>
                    </a:cubicBezTo>
                    <a:cubicBezTo>
                      <a:pt x="1032405" y="259855"/>
                      <a:pt x="941429" y="334804"/>
                      <a:pt x="829205" y="334804"/>
                    </a:cubicBezTo>
                    <a:lnTo>
                      <a:pt x="203200" y="334804"/>
                    </a:lnTo>
                    <a:cubicBezTo>
                      <a:pt x="90976" y="334804"/>
                      <a:pt x="0" y="259855"/>
                      <a:pt x="0" y="167402"/>
                    </a:cubicBezTo>
                    <a:cubicBezTo>
                      <a:pt x="0" y="74948"/>
                      <a:pt x="90976" y="0"/>
                      <a:pt x="203200" y="0"/>
                    </a:cubicBezTo>
                    <a:close/>
                  </a:path>
                </a:pathLst>
              </a:custGeom>
              <a:solidFill>
                <a:srgbClr val="102D7B"/>
              </a:solidFill>
            </p:spPr>
            <p:txBody>
              <a:bodyPr/>
              <a:lstStyle/>
              <a:p>
                <a:endParaRPr lang="en-US"/>
              </a:p>
            </p:txBody>
          </p:sp>
          <p:sp>
            <p:nvSpPr>
              <p:cNvPr id="17" name="TextBox 17"/>
              <p:cNvSpPr txBox="1"/>
              <p:nvPr/>
            </p:nvSpPr>
            <p:spPr>
              <a:xfrm>
                <a:off x="0" y="-28575"/>
                <a:ext cx="1032405" cy="363379"/>
              </a:xfrm>
              <a:prstGeom prst="rect">
                <a:avLst/>
              </a:prstGeom>
            </p:spPr>
            <p:txBody>
              <a:bodyPr lIns="50800" tIns="50800" rIns="50800" bIns="50800" rtlCol="0" anchor="ctr"/>
              <a:lstStyle/>
              <a:p>
                <a:pPr algn="ctr">
                  <a:lnSpc>
                    <a:spcPts val="1960"/>
                  </a:lnSpc>
                </a:pPr>
                <a:endParaRPr/>
              </a:p>
            </p:txBody>
          </p:sp>
        </p:grpSp>
        <p:sp>
          <p:nvSpPr>
            <p:cNvPr id="18" name="Freeform 18"/>
            <p:cNvSpPr/>
            <p:nvPr/>
          </p:nvSpPr>
          <p:spPr>
            <a:xfrm>
              <a:off x="0" y="0"/>
              <a:ext cx="1706267" cy="1706267"/>
            </a:xfrm>
            <a:custGeom>
              <a:avLst/>
              <a:gdLst/>
              <a:ahLst/>
              <a:cxnLst/>
              <a:rect l="l" t="t" r="r" b="b"/>
              <a:pathLst>
                <a:path w="1706267" h="1706267">
                  <a:moveTo>
                    <a:pt x="0" y="0"/>
                  </a:moveTo>
                  <a:lnTo>
                    <a:pt x="1706267" y="0"/>
                  </a:lnTo>
                  <a:lnTo>
                    <a:pt x="1706267" y="1706267"/>
                  </a:lnTo>
                  <a:lnTo>
                    <a:pt x="0" y="1706267"/>
                  </a:lnTo>
                  <a:lnTo>
                    <a:pt x="0" y="0"/>
                  </a:lnTo>
                  <a:close/>
                </a:path>
              </a:pathLst>
            </a:custGeom>
            <a:blipFill>
              <a:blip r:embed="rId4"/>
              <a:stretch>
                <a:fillRect/>
              </a:stretch>
            </a:blipFill>
          </p:spPr>
          <p:txBody>
            <a:bodyPr/>
            <a:lstStyle/>
            <a:p>
              <a:endParaRPr lang="en-US"/>
            </a:p>
          </p:txBody>
        </p:sp>
        <p:sp>
          <p:nvSpPr>
            <p:cNvPr id="19" name="TextBox 19"/>
            <p:cNvSpPr txBox="1"/>
            <p:nvPr/>
          </p:nvSpPr>
          <p:spPr>
            <a:xfrm>
              <a:off x="1706267" y="438597"/>
              <a:ext cx="3348502" cy="861953"/>
            </a:xfrm>
            <a:prstGeom prst="rect">
              <a:avLst/>
            </a:prstGeom>
          </p:spPr>
          <p:txBody>
            <a:bodyPr lIns="0" tIns="0" rIns="0" bIns="0" rtlCol="0" anchor="t">
              <a:spAutoFit/>
            </a:bodyPr>
            <a:lstStyle/>
            <a:p>
              <a:pPr algn="l">
                <a:lnSpc>
                  <a:spcPts val="2416"/>
                </a:lnSpc>
              </a:pPr>
              <a:r>
                <a:rPr lang="en-US" sz="2416" b="1" spc="96">
                  <a:solidFill>
                    <a:srgbClr val="FFFFFF"/>
                  </a:solidFill>
                  <a:latin typeface="Aileron Bold"/>
                  <a:ea typeface="Aileron Bold"/>
                  <a:cs typeface="Aileron Bold"/>
                  <a:sym typeface="Aileron Bold"/>
                </a:rPr>
                <a:t>Dept. of Justice (DOJ)</a:t>
              </a:r>
            </a:p>
          </p:txBody>
        </p:sp>
      </p:grpSp>
      <p:grpSp>
        <p:nvGrpSpPr>
          <p:cNvPr id="20" name="Group 20"/>
          <p:cNvGrpSpPr/>
          <p:nvPr/>
        </p:nvGrpSpPr>
        <p:grpSpPr>
          <a:xfrm>
            <a:off x="6164455" y="3004033"/>
            <a:ext cx="3950842" cy="1279700"/>
            <a:chOff x="0" y="0"/>
            <a:chExt cx="5267789" cy="1706267"/>
          </a:xfrm>
        </p:grpSpPr>
        <p:grpSp>
          <p:nvGrpSpPr>
            <p:cNvPr id="21" name="Group 21"/>
            <p:cNvGrpSpPr/>
            <p:nvPr/>
          </p:nvGrpSpPr>
          <p:grpSpPr>
            <a:xfrm>
              <a:off x="0" y="0"/>
              <a:ext cx="5267789" cy="1706267"/>
              <a:chOff x="0" y="0"/>
              <a:chExt cx="1033646" cy="334804"/>
            </a:xfrm>
          </p:grpSpPr>
          <p:sp>
            <p:nvSpPr>
              <p:cNvPr id="22" name="Freeform 22"/>
              <p:cNvSpPr/>
              <p:nvPr/>
            </p:nvSpPr>
            <p:spPr>
              <a:xfrm>
                <a:off x="0" y="0"/>
                <a:ext cx="1033646" cy="334804"/>
              </a:xfrm>
              <a:custGeom>
                <a:avLst/>
                <a:gdLst/>
                <a:ahLst/>
                <a:cxnLst/>
                <a:rect l="l" t="t" r="r" b="b"/>
                <a:pathLst>
                  <a:path w="1033646" h="334804">
                    <a:moveTo>
                      <a:pt x="830446" y="0"/>
                    </a:moveTo>
                    <a:cubicBezTo>
                      <a:pt x="942670" y="0"/>
                      <a:pt x="1033646" y="74948"/>
                      <a:pt x="1033646" y="167402"/>
                    </a:cubicBezTo>
                    <a:cubicBezTo>
                      <a:pt x="1033646" y="259855"/>
                      <a:pt x="942670" y="334804"/>
                      <a:pt x="830446" y="334804"/>
                    </a:cubicBezTo>
                    <a:lnTo>
                      <a:pt x="203200" y="334804"/>
                    </a:lnTo>
                    <a:cubicBezTo>
                      <a:pt x="90976" y="334804"/>
                      <a:pt x="0" y="259855"/>
                      <a:pt x="0" y="167402"/>
                    </a:cubicBezTo>
                    <a:cubicBezTo>
                      <a:pt x="0" y="74948"/>
                      <a:pt x="90976" y="0"/>
                      <a:pt x="203200" y="0"/>
                    </a:cubicBezTo>
                    <a:close/>
                  </a:path>
                </a:pathLst>
              </a:custGeom>
              <a:solidFill>
                <a:srgbClr val="102D7B"/>
              </a:solidFill>
            </p:spPr>
            <p:txBody>
              <a:bodyPr/>
              <a:lstStyle/>
              <a:p>
                <a:endParaRPr lang="en-US"/>
              </a:p>
            </p:txBody>
          </p:sp>
          <p:sp>
            <p:nvSpPr>
              <p:cNvPr id="23" name="TextBox 23"/>
              <p:cNvSpPr txBox="1"/>
              <p:nvPr/>
            </p:nvSpPr>
            <p:spPr>
              <a:xfrm>
                <a:off x="0" y="-28575"/>
                <a:ext cx="1033646" cy="363379"/>
              </a:xfrm>
              <a:prstGeom prst="rect">
                <a:avLst/>
              </a:prstGeom>
            </p:spPr>
            <p:txBody>
              <a:bodyPr lIns="50800" tIns="50800" rIns="50800" bIns="50800" rtlCol="0" anchor="ctr"/>
              <a:lstStyle/>
              <a:p>
                <a:pPr algn="ctr">
                  <a:lnSpc>
                    <a:spcPts val="1960"/>
                  </a:lnSpc>
                </a:pPr>
                <a:endParaRPr/>
              </a:p>
            </p:txBody>
          </p:sp>
        </p:grpSp>
        <p:sp>
          <p:nvSpPr>
            <p:cNvPr id="24" name="Freeform 24"/>
            <p:cNvSpPr/>
            <p:nvPr/>
          </p:nvSpPr>
          <p:spPr>
            <a:xfrm>
              <a:off x="0" y="0"/>
              <a:ext cx="1706267" cy="1706267"/>
            </a:xfrm>
            <a:custGeom>
              <a:avLst/>
              <a:gdLst/>
              <a:ahLst/>
              <a:cxnLst/>
              <a:rect l="l" t="t" r="r" b="b"/>
              <a:pathLst>
                <a:path w="1706267" h="1706267">
                  <a:moveTo>
                    <a:pt x="0" y="0"/>
                  </a:moveTo>
                  <a:lnTo>
                    <a:pt x="1706267" y="0"/>
                  </a:lnTo>
                  <a:lnTo>
                    <a:pt x="1706267" y="1706267"/>
                  </a:lnTo>
                  <a:lnTo>
                    <a:pt x="0" y="1706267"/>
                  </a:lnTo>
                  <a:lnTo>
                    <a:pt x="0" y="0"/>
                  </a:lnTo>
                  <a:close/>
                </a:path>
              </a:pathLst>
            </a:custGeom>
            <a:blipFill>
              <a:blip r:embed="rId5"/>
              <a:stretch>
                <a:fillRect/>
              </a:stretch>
            </a:blipFill>
          </p:spPr>
          <p:txBody>
            <a:bodyPr/>
            <a:lstStyle/>
            <a:p>
              <a:endParaRPr lang="en-US"/>
            </a:p>
          </p:txBody>
        </p:sp>
        <p:sp>
          <p:nvSpPr>
            <p:cNvPr id="25" name="TextBox 25"/>
            <p:cNvSpPr txBox="1"/>
            <p:nvPr/>
          </p:nvSpPr>
          <p:spPr>
            <a:xfrm>
              <a:off x="1706267" y="163611"/>
              <a:ext cx="3070775" cy="1271068"/>
            </a:xfrm>
            <a:prstGeom prst="rect">
              <a:avLst/>
            </a:prstGeom>
          </p:spPr>
          <p:txBody>
            <a:bodyPr lIns="0" tIns="0" rIns="0" bIns="0" rtlCol="0" anchor="t">
              <a:spAutoFit/>
            </a:bodyPr>
            <a:lstStyle/>
            <a:p>
              <a:pPr algn="l">
                <a:lnSpc>
                  <a:spcPts val="2416"/>
                </a:lnSpc>
              </a:pPr>
              <a:r>
                <a:rPr lang="en-US" sz="2416" b="1" spc="24">
                  <a:solidFill>
                    <a:srgbClr val="FFFFFF"/>
                  </a:solidFill>
                  <a:latin typeface="Aileron Bold"/>
                  <a:ea typeface="Aileron Bold"/>
                  <a:cs typeface="Aileron Bold"/>
                  <a:sym typeface="Aileron Bold"/>
                </a:rPr>
                <a:t>Dept. of Health &amp; Human Services (HHS)</a:t>
              </a:r>
            </a:p>
          </p:txBody>
        </p:sp>
      </p:grpSp>
      <p:grpSp>
        <p:nvGrpSpPr>
          <p:cNvPr id="26" name="Group 26"/>
          <p:cNvGrpSpPr/>
          <p:nvPr/>
        </p:nvGrpSpPr>
        <p:grpSpPr>
          <a:xfrm>
            <a:off x="12081766" y="3004033"/>
            <a:ext cx="3946098" cy="1279700"/>
            <a:chOff x="0" y="0"/>
            <a:chExt cx="5261464" cy="1706267"/>
          </a:xfrm>
        </p:grpSpPr>
        <p:grpSp>
          <p:nvGrpSpPr>
            <p:cNvPr id="27" name="Group 27"/>
            <p:cNvGrpSpPr/>
            <p:nvPr/>
          </p:nvGrpSpPr>
          <p:grpSpPr>
            <a:xfrm>
              <a:off x="0" y="0"/>
              <a:ext cx="5261464" cy="1706267"/>
              <a:chOff x="0" y="0"/>
              <a:chExt cx="1032405" cy="334804"/>
            </a:xfrm>
          </p:grpSpPr>
          <p:sp>
            <p:nvSpPr>
              <p:cNvPr id="28" name="Freeform 28"/>
              <p:cNvSpPr/>
              <p:nvPr/>
            </p:nvSpPr>
            <p:spPr>
              <a:xfrm>
                <a:off x="0" y="0"/>
                <a:ext cx="1032405" cy="334804"/>
              </a:xfrm>
              <a:custGeom>
                <a:avLst/>
                <a:gdLst/>
                <a:ahLst/>
                <a:cxnLst/>
                <a:rect l="l" t="t" r="r" b="b"/>
                <a:pathLst>
                  <a:path w="1032405" h="334804">
                    <a:moveTo>
                      <a:pt x="829205" y="0"/>
                    </a:moveTo>
                    <a:cubicBezTo>
                      <a:pt x="941429" y="0"/>
                      <a:pt x="1032405" y="74948"/>
                      <a:pt x="1032405" y="167402"/>
                    </a:cubicBezTo>
                    <a:cubicBezTo>
                      <a:pt x="1032405" y="259855"/>
                      <a:pt x="941429" y="334804"/>
                      <a:pt x="829205" y="334804"/>
                    </a:cubicBezTo>
                    <a:lnTo>
                      <a:pt x="203200" y="334804"/>
                    </a:lnTo>
                    <a:cubicBezTo>
                      <a:pt x="90976" y="334804"/>
                      <a:pt x="0" y="259855"/>
                      <a:pt x="0" y="167402"/>
                    </a:cubicBezTo>
                    <a:cubicBezTo>
                      <a:pt x="0" y="74948"/>
                      <a:pt x="90976" y="0"/>
                      <a:pt x="203200" y="0"/>
                    </a:cubicBezTo>
                    <a:close/>
                  </a:path>
                </a:pathLst>
              </a:custGeom>
              <a:solidFill>
                <a:srgbClr val="102D7B"/>
              </a:solidFill>
            </p:spPr>
            <p:txBody>
              <a:bodyPr/>
              <a:lstStyle/>
              <a:p>
                <a:endParaRPr lang="en-US"/>
              </a:p>
            </p:txBody>
          </p:sp>
          <p:sp>
            <p:nvSpPr>
              <p:cNvPr id="29" name="TextBox 29"/>
              <p:cNvSpPr txBox="1"/>
              <p:nvPr/>
            </p:nvSpPr>
            <p:spPr>
              <a:xfrm>
                <a:off x="0" y="-28575"/>
                <a:ext cx="1032405" cy="363379"/>
              </a:xfrm>
              <a:prstGeom prst="rect">
                <a:avLst/>
              </a:prstGeom>
            </p:spPr>
            <p:txBody>
              <a:bodyPr lIns="50800" tIns="50800" rIns="50800" bIns="50800" rtlCol="0" anchor="ctr"/>
              <a:lstStyle/>
              <a:p>
                <a:pPr algn="ctr">
                  <a:lnSpc>
                    <a:spcPts val="1960"/>
                  </a:lnSpc>
                </a:pPr>
                <a:endParaRPr/>
              </a:p>
            </p:txBody>
          </p:sp>
        </p:grpSp>
        <p:sp>
          <p:nvSpPr>
            <p:cNvPr id="30" name="Freeform 30"/>
            <p:cNvSpPr/>
            <p:nvPr/>
          </p:nvSpPr>
          <p:spPr>
            <a:xfrm>
              <a:off x="0" y="0"/>
              <a:ext cx="1706267" cy="1706267"/>
            </a:xfrm>
            <a:custGeom>
              <a:avLst/>
              <a:gdLst/>
              <a:ahLst/>
              <a:cxnLst/>
              <a:rect l="l" t="t" r="r" b="b"/>
              <a:pathLst>
                <a:path w="1706267" h="1706267">
                  <a:moveTo>
                    <a:pt x="0" y="0"/>
                  </a:moveTo>
                  <a:lnTo>
                    <a:pt x="1706267" y="0"/>
                  </a:lnTo>
                  <a:lnTo>
                    <a:pt x="1706267" y="1706267"/>
                  </a:lnTo>
                  <a:lnTo>
                    <a:pt x="0" y="1706267"/>
                  </a:lnTo>
                  <a:lnTo>
                    <a:pt x="0" y="0"/>
                  </a:lnTo>
                  <a:close/>
                </a:path>
              </a:pathLst>
            </a:custGeom>
            <a:blipFill>
              <a:blip r:embed="rId6"/>
              <a:stretch>
                <a:fillRect/>
              </a:stretch>
            </a:blipFill>
          </p:spPr>
          <p:txBody>
            <a:bodyPr/>
            <a:lstStyle/>
            <a:p>
              <a:endParaRPr lang="en-US"/>
            </a:p>
          </p:txBody>
        </p:sp>
        <p:sp>
          <p:nvSpPr>
            <p:cNvPr id="31" name="TextBox 31"/>
            <p:cNvSpPr txBox="1"/>
            <p:nvPr/>
          </p:nvSpPr>
          <p:spPr>
            <a:xfrm>
              <a:off x="1780950" y="368168"/>
              <a:ext cx="2906905" cy="861953"/>
            </a:xfrm>
            <a:prstGeom prst="rect">
              <a:avLst/>
            </a:prstGeom>
          </p:spPr>
          <p:txBody>
            <a:bodyPr lIns="0" tIns="0" rIns="0" bIns="0" rtlCol="0" anchor="t">
              <a:spAutoFit/>
            </a:bodyPr>
            <a:lstStyle/>
            <a:p>
              <a:pPr algn="l">
                <a:lnSpc>
                  <a:spcPts val="2416"/>
                </a:lnSpc>
              </a:pPr>
              <a:r>
                <a:rPr lang="en-US" sz="2416" b="1" spc="96">
                  <a:solidFill>
                    <a:srgbClr val="FFFFFF"/>
                  </a:solidFill>
                  <a:latin typeface="Aileron Bold"/>
                  <a:ea typeface="Aileron Bold"/>
                  <a:cs typeface="Aileron Bold"/>
                  <a:sym typeface="Aileron Bold"/>
                </a:rPr>
                <a:t>Dept. of the Treasury</a:t>
              </a:r>
            </a:p>
          </p:txBody>
        </p:sp>
      </p:grpSp>
      <p:sp>
        <p:nvSpPr>
          <p:cNvPr id="32" name="Freeform 32"/>
          <p:cNvSpPr/>
          <p:nvPr/>
        </p:nvSpPr>
        <p:spPr>
          <a:xfrm>
            <a:off x="7049942" y="5262921"/>
            <a:ext cx="2243382" cy="996813"/>
          </a:xfrm>
          <a:custGeom>
            <a:avLst/>
            <a:gdLst/>
            <a:ahLst/>
            <a:cxnLst/>
            <a:rect l="l" t="t" r="r" b="b"/>
            <a:pathLst>
              <a:path w="2243382" h="996813">
                <a:moveTo>
                  <a:pt x="0" y="0"/>
                </a:moveTo>
                <a:lnTo>
                  <a:pt x="2243382" y="0"/>
                </a:lnTo>
                <a:lnTo>
                  <a:pt x="2243382" y="996812"/>
                </a:lnTo>
                <a:lnTo>
                  <a:pt x="0" y="996812"/>
                </a:lnTo>
                <a:lnTo>
                  <a:pt x="0" y="0"/>
                </a:lnTo>
                <a:close/>
              </a:path>
            </a:pathLst>
          </a:custGeom>
          <a:blipFill>
            <a:blip r:embed="rId7"/>
            <a:stretch>
              <a:fillRect t="-23975" r="-249" b="-11394"/>
            </a:stretch>
          </a:blipFill>
        </p:spPr>
        <p:txBody>
          <a:bodyPr/>
          <a:lstStyle/>
          <a:p>
            <a:endParaRPr lang="en-US"/>
          </a:p>
        </p:txBody>
      </p:sp>
      <p:sp>
        <p:nvSpPr>
          <p:cNvPr id="33" name="Freeform 33"/>
          <p:cNvSpPr/>
          <p:nvPr/>
        </p:nvSpPr>
        <p:spPr>
          <a:xfrm>
            <a:off x="2199797" y="5932459"/>
            <a:ext cx="1398069" cy="1398069"/>
          </a:xfrm>
          <a:custGeom>
            <a:avLst/>
            <a:gdLst/>
            <a:ahLst/>
            <a:cxnLst/>
            <a:rect l="l" t="t" r="r" b="b"/>
            <a:pathLst>
              <a:path w="1398069" h="1398069">
                <a:moveTo>
                  <a:pt x="0" y="0"/>
                </a:moveTo>
                <a:lnTo>
                  <a:pt x="1398070" y="0"/>
                </a:lnTo>
                <a:lnTo>
                  <a:pt x="1398070" y="1398069"/>
                </a:lnTo>
                <a:lnTo>
                  <a:pt x="0" y="1398069"/>
                </a:lnTo>
                <a:lnTo>
                  <a:pt x="0" y="0"/>
                </a:lnTo>
                <a:close/>
              </a:path>
            </a:pathLst>
          </a:custGeom>
          <a:blipFill>
            <a:blip r:embed="rId8"/>
            <a:stretch>
              <a:fillRect/>
            </a:stretch>
          </a:blipFill>
        </p:spPr>
        <p:txBody>
          <a:bodyPr/>
          <a:lstStyle/>
          <a:p>
            <a:endParaRPr lang="en-US"/>
          </a:p>
        </p:txBody>
      </p:sp>
      <p:sp>
        <p:nvSpPr>
          <p:cNvPr id="34" name="AutoShape 34"/>
          <p:cNvSpPr/>
          <p:nvPr/>
        </p:nvSpPr>
        <p:spPr>
          <a:xfrm flipH="1">
            <a:off x="2898832" y="4308871"/>
            <a:ext cx="0" cy="1623588"/>
          </a:xfrm>
          <a:prstGeom prst="line">
            <a:avLst/>
          </a:prstGeom>
          <a:ln w="76200" cap="flat">
            <a:solidFill>
              <a:srgbClr val="000000"/>
            </a:solidFill>
            <a:prstDash val="solid"/>
            <a:headEnd type="none" w="sm" len="sm"/>
            <a:tailEnd type="triangle" w="lg" len="med"/>
          </a:ln>
        </p:spPr>
        <p:txBody>
          <a:bodyPr/>
          <a:lstStyle/>
          <a:p>
            <a:endParaRPr lang="en-US"/>
          </a:p>
        </p:txBody>
      </p:sp>
      <p:sp>
        <p:nvSpPr>
          <p:cNvPr id="35" name="AutoShape 35"/>
          <p:cNvSpPr/>
          <p:nvPr/>
        </p:nvSpPr>
        <p:spPr>
          <a:xfrm>
            <a:off x="8139876" y="4283733"/>
            <a:ext cx="31757" cy="979187"/>
          </a:xfrm>
          <a:prstGeom prst="line">
            <a:avLst/>
          </a:prstGeom>
          <a:ln w="76200" cap="flat">
            <a:solidFill>
              <a:srgbClr val="000000"/>
            </a:solidFill>
            <a:prstDash val="solid"/>
            <a:headEnd type="none" w="sm" len="sm"/>
            <a:tailEnd type="triangle" w="lg" len="med"/>
          </a:ln>
        </p:spPr>
        <p:txBody>
          <a:bodyPr/>
          <a:lstStyle/>
          <a:p>
            <a:endParaRPr lang="en-US"/>
          </a:p>
        </p:txBody>
      </p:sp>
      <p:sp>
        <p:nvSpPr>
          <p:cNvPr id="36" name="Freeform 36"/>
          <p:cNvSpPr/>
          <p:nvPr/>
        </p:nvSpPr>
        <p:spPr>
          <a:xfrm>
            <a:off x="12166694" y="4228731"/>
            <a:ext cx="2160351" cy="1363146"/>
          </a:xfrm>
          <a:custGeom>
            <a:avLst/>
            <a:gdLst/>
            <a:ahLst/>
            <a:cxnLst/>
            <a:rect l="l" t="t" r="r" b="b"/>
            <a:pathLst>
              <a:path w="2160351" h="1363146">
                <a:moveTo>
                  <a:pt x="2160351" y="55002"/>
                </a:moveTo>
                <a:lnTo>
                  <a:pt x="2160351" y="27501"/>
                </a:lnTo>
                <a:cubicBezTo>
                  <a:pt x="2160351" y="12313"/>
                  <a:pt x="2148038" y="0"/>
                  <a:pt x="2132850" y="0"/>
                </a:cubicBezTo>
                <a:lnTo>
                  <a:pt x="228600" y="0"/>
                </a:lnTo>
                <a:cubicBezTo>
                  <a:pt x="167971" y="0"/>
                  <a:pt x="109826" y="24085"/>
                  <a:pt x="66955" y="66955"/>
                </a:cubicBezTo>
                <a:cubicBezTo>
                  <a:pt x="24084" y="109826"/>
                  <a:pt x="0" y="167972"/>
                  <a:pt x="0" y="228600"/>
                </a:cubicBezTo>
                <a:lnTo>
                  <a:pt x="0" y="1363146"/>
                </a:lnTo>
              </a:path>
            </a:pathLst>
          </a:custGeom>
          <a:ln w="76200" cap="flat">
            <a:solidFill>
              <a:srgbClr val="000000"/>
            </a:solidFill>
            <a:prstDash val="solid"/>
            <a:headEnd type="none" w="sm" len="sm"/>
            <a:tailEnd type="triangle" w="lg" len="med"/>
          </a:ln>
        </p:spPr>
        <p:txBody>
          <a:bodyPr/>
          <a:lstStyle/>
          <a:p>
            <a:endParaRPr lang="en-US"/>
          </a:p>
        </p:txBody>
      </p:sp>
      <p:sp>
        <p:nvSpPr>
          <p:cNvPr id="37" name="Freeform 37"/>
          <p:cNvSpPr/>
          <p:nvPr/>
        </p:nvSpPr>
        <p:spPr>
          <a:xfrm>
            <a:off x="14327045" y="4228731"/>
            <a:ext cx="2224433" cy="1186331"/>
          </a:xfrm>
          <a:custGeom>
            <a:avLst/>
            <a:gdLst/>
            <a:ahLst/>
            <a:cxnLst/>
            <a:rect l="l" t="t" r="r" b="b"/>
            <a:pathLst>
              <a:path w="2224433" h="1186331">
                <a:moveTo>
                  <a:pt x="0" y="55002"/>
                </a:moveTo>
                <a:lnTo>
                  <a:pt x="0" y="27501"/>
                </a:lnTo>
                <a:cubicBezTo>
                  <a:pt x="0" y="12313"/>
                  <a:pt x="12312" y="0"/>
                  <a:pt x="27501" y="0"/>
                </a:cubicBezTo>
                <a:lnTo>
                  <a:pt x="1995833" y="0"/>
                </a:lnTo>
                <a:cubicBezTo>
                  <a:pt x="2056462" y="0"/>
                  <a:pt x="2114607" y="24085"/>
                  <a:pt x="2157477" y="66955"/>
                </a:cubicBezTo>
                <a:cubicBezTo>
                  <a:pt x="2200349" y="109826"/>
                  <a:pt x="2224433" y="167972"/>
                  <a:pt x="2224433" y="228600"/>
                </a:cubicBezTo>
                <a:lnTo>
                  <a:pt x="2224433" y="1186331"/>
                </a:lnTo>
              </a:path>
            </a:pathLst>
          </a:custGeom>
          <a:ln w="76200" cap="flat">
            <a:solidFill>
              <a:srgbClr val="000000"/>
            </a:solidFill>
            <a:prstDash val="solid"/>
            <a:headEnd type="none" w="sm" len="sm"/>
            <a:tailEnd type="triangle" w="lg" len="med"/>
          </a:ln>
        </p:spPr>
        <p:txBody>
          <a:bodyPr/>
          <a:lstStyle/>
          <a:p>
            <a:endParaRPr lang="en-US"/>
          </a:p>
        </p:txBody>
      </p:sp>
      <p:grpSp>
        <p:nvGrpSpPr>
          <p:cNvPr id="38" name="Group 38"/>
          <p:cNvGrpSpPr/>
          <p:nvPr/>
        </p:nvGrpSpPr>
        <p:grpSpPr>
          <a:xfrm>
            <a:off x="1334472" y="7988517"/>
            <a:ext cx="3394715" cy="972303"/>
            <a:chOff x="0" y="0"/>
            <a:chExt cx="693866" cy="198735"/>
          </a:xfrm>
        </p:grpSpPr>
        <p:sp>
          <p:nvSpPr>
            <p:cNvPr id="39" name="Freeform 39"/>
            <p:cNvSpPr/>
            <p:nvPr/>
          </p:nvSpPr>
          <p:spPr>
            <a:xfrm>
              <a:off x="0" y="0"/>
              <a:ext cx="693866" cy="198735"/>
            </a:xfrm>
            <a:custGeom>
              <a:avLst/>
              <a:gdLst/>
              <a:ahLst/>
              <a:cxnLst/>
              <a:rect l="l" t="t" r="r" b="b"/>
              <a:pathLst>
                <a:path w="693866" h="198735">
                  <a:moveTo>
                    <a:pt x="44543" y="0"/>
                  </a:moveTo>
                  <a:lnTo>
                    <a:pt x="649323" y="0"/>
                  </a:lnTo>
                  <a:cubicBezTo>
                    <a:pt x="673923" y="0"/>
                    <a:pt x="693866" y="19942"/>
                    <a:pt x="693866" y="44543"/>
                  </a:cubicBezTo>
                  <a:lnTo>
                    <a:pt x="693866" y="154192"/>
                  </a:lnTo>
                  <a:cubicBezTo>
                    <a:pt x="693866" y="166006"/>
                    <a:pt x="689173" y="177335"/>
                    <a:pt x="680819" y="185688"/>
                  </a:cubicBezTo>
                  <a:cubicBezTo>
                    <a:pt x="672466" y="194042"/>
                    <a:pt x="661136" y="198735"/>
                    <a:pt x="649323" y="198735"/>
                  </a:cubicBezTo>
                  <a:lnTo>
                    <a:pt x="44543" y="198735"/>
                  </a:lnTo>
                  <a:cubicBezTo>
                    <a:pt x="19942" y="198735"/>
                    <a:pt x="0" y="178792"/>
                    <a:pt x="0" y="154192"/>
                  </a:cubicBezTo>
                  <a:lnTo>
                    <a:pt x="0" y="44543"/>
                  </a:lnTo>
                  <a:cubicBezTo>
                    <a:pt x="0" y="32729"/>
                    <a:pt x="4693" y="21400"/>
                    <a:pt x="13046" y="13046"/>
                  </a:cubicBezTo>
                  <a:cubicBezTo>
                    <a:pt x="21400" y="4693"/>
                    <a:pt x="32729" y="0"/>
                    <a:pt x="44543" y="0"/>
                  </a:cubicBezTo>
                  <a:close/>
                </a:path>
              </a:pathLst>
            </a:custGeom>
            <a:solidFill>
              <a:srgbClr val="000000"/>
            </a:solidFill>
          </p:spPr>
          <p:txBody>
            <a:bodyPr/>
            <a:lstStyle/>
            <a:p>
              <a:endParaRPr lang="en-US"/>
            </a:p>
          </p:txBody>
        </p:sp>
        <p:sp>
          <p:nvSpPr>
            <p:cNvPr id="40" name="TextBox 40"/>
            <p:cNvSpPr txBox="1"/>
            <p:nvPr/>
          </p:nvSpPr>
          <p:spPr>
            <a:xfrm>
              <a:off x="0" y="47625"/>
              <a:ext cx="693866" cy="151110"/>
            </a:xfrm>
            <a:prstGeom prst="rect">
              <a:avLst/>
            </a:prstGeom>
          </p:spPr>
          <p:txBody>
            <a:bodyPr lIns="127000" tIns="127000" rIns="127000" bIns="127000" rtlCol="0" anchor="ctr"/>
            <a:lstStyle/>
            <a:p>
              <a:pPr algn="ctr">
                <a:lnSpc>
                  <a:spcPts val="2399"/>
                </a:lnSpc>
              </a:pPr>
              <a:r>
                <a:rPr lang="en-US" sz="2399" i="1">
                  <a:solidFill>
                    <a:srgbClr val="21C4D5"/>
                  </a:solidFill>
                  <a:latin typeface="Aileron Italics"/>
                  <a:ea typeface="Aileron Italics"/>
                  <a:cs typeface="Aileron Italics"/>
                  <a:sym typeface="Aileron Italics"/>
                </a:rPr>
                <a:t>Controlled Substances Act (CSA)</a:t>
              </a:r>
            </a:p>
          </p:txBody>
        </p:sp>
      </p:grpSp>
      <p:sp>
        <p:nvSpPr>
          <p:cNvPr id="41" name="Freeform 41"/>
          <p:cNvSpPr/>
          <p:nvPr/>
        </p:nvSpPr>
        <p:spPr>
          <a:xfrm>
            <a:off x="577211" y="4366021"/>
            <a:ext cx="1073584" cy="955490"/>
          </a:xfrm>
          <a:custGeom>
            <a:avLst/>
            <a:gdLst/>
            <a:ahLst/>
            <a:cxnLst/>
            <a:rect l="l" t="t" r="r" b="b"/>
            <a:pathLst>
              <a:path w="1073584" h="955490">
                <a:moveTo>
                  <a:pt x="0" y="0"/>
                </a:moveTo>
                <a:lnTo>
                  <a:pt x="1073585" y="0"/>
                </a:lnTo>
                <a:lnTo>
                  <a:pt x="1073585" y="955490"/>
                </a:lnTo>
                <a:lnTo>
                  <a:pt x="0" y="955490"/>
                </a:lnTo>
                <a:lnTo>
                  <a:pt x="0" y="0"/>
                </a:lnTo>
                <a:close/>
              </a:path>
            </a:pathLst>
          </a:custGeom>
          <a:blipFill>
            <a:blip r:embed="rId9"/>
            <a:stretch>
              <a:fillRect/>
            </a:stretch>
          </a:blipFill>
        </p:spPr>
        <p:txBody>
          <a:bodyPr/>
          <a:lstStyle/>
          <a:p>
            <a:endParaRPr lang="en-US"/>
          </a:p>
        </p:txBody>
      </p:sp>
      <p:sp>
        <p:nvSpPr>
          <p:cNvPr id="42" name="Freeform 42"/>
          <p:cNvSpPr/>
          <p:nvPr/>
        </p:nvSpPr>
        <p:spPr>
          <a:xfrm rot="723916">
            <a:off x="4626992" y="7939968"/>
            <a:ext cx="1205643" cy="1205643"/>
          </a:xfrm>
          <a:custGeom>
            <a:avLst/>
            <a:gdLst/>
            <a:ahLst/>
            <a:cxnLst/>
            <a:rect l="l" t="t" r="r" b="b"/>
            <a:pathLst>
              <a:path w="1205643" h="1205643">
                <a:moveTo>
                  <a:pt x="0" y="0"/>
                </a:moveTo>
                <a:lnTo>
                  <a:pt x="1205643" y="0"/>
                </a:lnTo>
                <a:lnTo>
                  <a:pt x="1205643" y="1205643"/>
                </a:lnTo>
                <a:lnTo>
                  <a:pt x="0" y="12056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3" name="Freeform 43"/>
          <p:cNvSpPr/>
          <p:nvPr/>
        </p:nvSpPr>
        <p:spPr>
          <a:xfrm>
            <a:off x="1751127" y="4751475"/>
            <a:ext cx="897340" cy="933513"/>
          </a:xfrm>
          <a:custGeom>
            <a:avLst/>
            <a:gdLst/>
            <a:ahLst/>
            <a:cxnLst/>
            <a:rect l="l" t="t" r="r" b="b"/>
            <a:pathLst>
              <a:path w="897340" h="933513">
                <a:moveTo>
                  <a:pt x="0" y="0"/>
                </a:moveTo>
                <a:lnTo>
                  <a:pt x="897340" y="0"/>
                </a:lnTo>
                <a:lnTo>
                  <a:pt x="897340" y="933514"/>
                </a:lnTo>
                <a:lnTo>
                  <a:pt x="0" y="93351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44" name="Group 44"/>
          <p:cNvGrpSpPr/>
          <p:nvPr/>
        </p:nvGrpSpPr>
        <p:grpSpPr>
          <a:xfrm>
            <a:off x="6373949" y="7205251"/>
            <a:ext cx="3595368" cy="1076483"/>
            <a:chOff x="0" y="0"/>
            <a:chExt cx="734878" cy="220029"/>
          </a:xfrm>
        </p:grpSpPr>
        <p:sp>
          <p:nvSpPr>
            <p:cNvPr id="45" name="Freeform 45"/>
            <p:cNvSpPr/>
            <p:nvPr/>
          </p:nvSpPr>
          <p:spPr>
            <a:xfrm>
              <a:off x="0" y="0"/>
              <a:ext cx="734878" cy="220029"/>
            </a:xfrm>
            <a:custGeom>
              <a:avLst/>
              <a:gdLst/>
              <a:ahLst/>
              <a:cxnLst/>
              <a:rect l="l" t="t" r="r" b="b"/>
              <a:pathLst>
                <a:path w="734878" h="220029">
                  <a:moveTo>
                    <a:pt x="42057" y="0"/>
                  </a:moveTo>
                  <a:lnTo>
                    <a:pt x="692822" y="0"/>
                  </a:lnTo>
                  <a:cubicBezTo>
                    <a:pt x="703976" y="0"/>
                    <a:pt x="714673" y="4431"/>
                    <a:pt x="722560" y="12318"/>
                  </a:cubicBezTo>
                  <a:cubicBezTo>
                    <a:pt x="730447" y="20205"/>
                    <a:pt x="734878" y="30903"/>
                    <a:pt x="734878" y="42057"/>
                  </a:cubicBezTo>
                  <a:lnTo>
                    <a:pt x="734878" y="177972"/>
                  </a:lnTo>
                  <a:cubicBezTo>
                    <a:pt x="734878" y="189126"/>
                    <a:pt x="730447" y="199823"/>
                    <a:pt x="722560" y="207711"/>
                  </a:cubicBezTo>
                  <a:cubicBezTo>
                    <a:pt x="714673" y="215598"/>
                    <a:pt x="703976" y="220029"/>
                    <a:pt x="692822" y="220029"/>
                  </a:cubicBezTo>
                  <a:lnTo>
                    <a:pt x="42057" y="220029"/>
                  </a:lnTo>
                  <a:cubicBezTo>
                    <a:pt x="18829" y="220029"/>
                    <a:pt x="0" y="201199"/>
                    <a:pt x="0" y="177972"/>
                  </a:cubicBezTo>
                  <a:lnTo>
                    <a:pt x="0" y="42057"/>
                  </a:lnTo>
                  <a:cubicBezTo>
                    <a:pt x="0" y="18829"/>
                    <a:pt x="18829" y="0"/>
                    <a:pt x="42057" y="0"/>
                  </a:cubicBezTo>
                  <a:close/>
                </a:path>
              </a:pathLst>
            </a:custGeom>
            <a:solidFill>
              <a:srgbClr val="000000"/>
            </a:solidFill>
          </p:spPr>
          <p:txBody>
            <a:bodyPr/>
            <a:lstStyle/>
            <a:p>
              <a:endParaRPr lang="en-US"/>
            </a:p>
          </p:txBody>
        </p:sp>
        <p:sp>
          <p:nvSpPr>
            <p:cNvPr id="46" name="TextBox 46"/>
            <p:cNvSpPr txBox="1"/>
            <p:nvPr/>
          </p:nvSpPr>
          <p:spPr>
            <a:xfrm>
              <a:off x="0" y="47625"/>
              <a:ext cx="734878" cy="172404"/>
            </a:xfrm>
            <a:prstGeom prst="rect">
              <a:avLst/>
            </a:prstGeom>
          </p:spPr>
          <p:txBody>
            <a:bodyPr lIns="254000" tIns="254000" rIns="254000" bIns="254000" rtlCol="0" anchor="ctr"/>
            <a:lstStyle/>
            <a:p>
              <a:pPr algn="ctr">
                <a:lnSpc>
                  <a:spcPts val="2299"/>
                </a:lnSpc>
              </a:pPr>
              <a:r>
                <a:rPr lang="en-US" sz="2299" i="1">
                  <a:solidFill>
                    <a:srgbClr val="FFFFFE"/>
                  </a:solidFill>
                  <a:latin typeface="Aileron Italics"/>
                  <a:ea typeface="Aileron Italics"/>
                  <a:cs typeface="Aileron Italics"/>
                  <a:sym typeface="Aileron Italics"/>
                </a:rPr>
                <a:t>Food Drug &amp; Cosmetics Act (FDCA)</a:t>
              </a:r>
            </a:p>
          </p:txBody>
        </p:sp>
      </p:grpSp>
      <p:grpSp>
        <p:nvGrpSpPr>
          <p:cNvPr id="47" name="Group 47"/>
          <p:cNvGrpSpPr/>
          <p:nvPr/>
        </p:nvGrpSpPr>
        <p:grpSpPr>
          <a:xfrm>
            <a:off x="10459447" y="7664762"/>
            <a:ext cx="3595368" cy="972303"/>
            <a:chOff x="0" y="0"/>
            <a:chExt cx="734878" cy="198735"/>
          </a:xfrm>
        </p:grpSpPr>
        <p:sp>
          <p:nvSpPr>
            <p:cNvPr id="48" name="Freeform 48"/>
            <p:cNvSpPr/>
            <p:nvPr/>
          </p:nvSpPr>
          <p:spPr>
            <a:xfrm>
              <a:off x="0" y="0"/>
              <a:ext cx="734878" cy="198735"/>
            </a:xfrm>
            <a:custGeom>
              <a:avLst/>
              <a:gdLst/>
              <a:ahLst/>
              <a:cxnLst/>
              <a:rect l="l" t="t" r="r" b="b"/>
              <a:pathLst>
                <a:path w="734878" h="198735">
                  <a:moveTo>
                    <a:pt x="42057" y="0"/>
                  </a:moveTo>
                  <a:lnTo>
                    <a:pt x="692822" y="0"/>
                  </a:lnTo>
                  <a:cubicBezTo>
                    <a:pt x="703976" y="0"/>
                    <a:pt x="714673" y="4431"/>
                    <a:pt x="722560" y="12318"/>
                  </a:cubicBezTo>
                  <a:cubicBezTo>
                    <a:pt x="730447" y="20205"/>
                    <a:pt x="734878" y="30903"/>
                    <a:pt x="734878" y="42057"/>
                  </a:cubicBezTo>
                  <a:lnTo>
                    <a:pt x="734878" y="156678"/>
                  </a:lnTo>
                  <a:cubicBezTo>
                    <a:pt x="734878" y="167832"/>
                    <a:pt x="730447" y="178529"/>
                    <a:pt x="722560" y="186417"/>
                  </a:cubicBezTo>
                  <a:cubicBezTo>
                    <a:pt x="714673" y="194304"/>
                    <a:pt x="703976" y="198735"/>
                    <a:pt x="692822" y="198735"/>
                  </a:cubicBezTo>
                  <a:lnTo>
                    <a:pt x="42057" y="198735"/>
                  </a:lnTo>
                  <a:cubicBezTo>
                    <a:pt x="18829" y="198735"/>
                    <a:pt x="0" y="179905"/>
                    <a:pt x="0" y="156678"/>
                  </a:cubicBezTo>
                  <a:lnTo>
                    <a:pt x="0" y="42057"/>
                  </a:lnTo>
                  <a:cubicBezTo>
                    <a:pt x="0" y="18829"/>
                    <a:pt x="18829" y="0"/>
                    <a:pt x="42057" y="0"/>
                  </a:cubicBezTo>
                  <a:close/>
                </a:path>
              </a:pathLst>
            </a:custGeom>
            <a:solidFill>
              <a:srgbClr val="000000"/>
            </a:solidFill>
          </p:spPr>
          <p:txBody>
            <a:bodyPr/>
            <a:lstStyle/>
            <a:p>
              <a:endParaRPr lang="en-US"/>
            </a:p>
          </p:txBody>
        </p:sp>
        <p:sp>
          <p:nvSpPr>
            <p:cNvPr id="49" name="TextBox 49"/>
            <p:cNvSpPr txBox="1"/>
            <p:nvPr/>
          </p:nvSpPr>
          <p:spPr>
            <a:xfrm>
              <a:off x="0" y="47625"/>
              <a:ext cx="734878" cy="151110"/>
            </a:xfrm>
            <a:prstGeom prst="rect">
              <a:avLst/>
            </a:prstGeom>
          </p:spPr>
          <p:txBody>
            <a:bodyPr lIns="254000" tIns="254000" rIns="254000" bIns="254000" rtlCol="0" anchor="ctr"/>
            <a:lstStyle/>
            <a:p>
              <a:pPr algn="ctr">
                <a:lnSpc>
                  <a:spcPts val="2299"/>
                </a:lnSpc>
              </a:pPr>
              <a:r>
                <a:rPr lang="en-US" sz="2299" i="1">
                  <a:solidFill>
                    <a:srgbClr val="FFFFFE"/>
                  </a:solidFill>
                  <a:latin typeface="Aileron Italics"/>
                  <a:ea typeface="Aileron Italics"/>
                  <a:cs typeface="Aileron Italics"/>
                  <a:sym typeface="Aileron Italics"/>
                </a:rPr>
                <a:t>Bank Secrecy Act (BSA)</a:t>
              </a:r>
            </a:p>
          </p:txBody>
        </p:sp>
      </p:grpSp>
      <p:grpSp>
        <p:nvGrpSpPr>
          <p:cNvPr id="50" name="Group 50"/>
          <p:cNvGrpSpPr/>
          <p:nvPr/>
        </p:nvGrpSpPr>
        <p:grpSpPr>
          <a:xfrm>
            <a:off x="14485973" y="7178611"/>
            <a:ext cx="3595368" cy="972303"/>
            <a:chOff x="0" y="0"/>
            <a:chExt cx="734878" cy="198735"/>
          </a:xfrm>
        </p:grpSpPr>
        <p:sp>
          <p:nvSpPr>
            <p:cNvPr id="51" name="Freeform 51"/>
            <p:cNvSpPr/>
            <p:nvPr/>
          </p:nvSpPr>
          <p:spPr>
            <a:xfrm>
              <a:off x="0" y="0"/>
              <a:ext cx="734878" cy="198735"/>
            </a:xfrm>
            <a:custGeom>
              <a:avLst/>
              <a:gdLst/>
              <a:ahLst/>
              <a:cxnLst/>
              <a:rect l="l" t="t" r="r" b="b"/>
              <a:pathLst>
                <a:path w="734878" h="198735">
                  <a:moveTo>
                    <a:pt x="42057" y="0"/>
                  </a:moveTo>
                  <a:lnTo>
                    <a:pt x="692822" y="0"/>
                  </a:lnTo>
                  <a:cubicBezTo>
                    <a:pt x="703976" y="0"/>
                    <a:pt x="714673" y="4431"/>
                    <a:pt x="722560" y="12318"/>
                  </a:cubicBezTo>
                  <a:cubicBezTo>
                    <a:pt x="730447" y="20205"/>
                    <a:pt x="734878" y="30903"/>
                    <a:pt x="734878" y="42057"/>
                  </a:cubicBezTo>
                  <a:lnTo>
                    <a:pt x="734878" y="156678"/>
                  </a:lnTo>
                  <a:cubicBezTo>
                    <a:pt x="734878" y="167832"/>
                    <a:pt x="730447" y="178529"/>
                    <a:pt x="722560" y="186417"/>
                  </a:cubicBezTo>
                  <a:cubicBezTo>
                    <a:pt x="714673" y="194304"/>
                    <a:pt x="703976" y="198735"/>
                    <a:pt x="692822" y="198735"/>
                  </a:cubicBezTo>
                  <a:lnTo>
                    <a:pt x="42057" y="198735"/>
                  </a:lnTo>
                  <a:cubicBezTo>
                    <a:pt x="18829" y="198735"/>
                    <a:pt x="0" y="179905"/>
                    <a:pt x="0" y="156678"/>
                  </a:cubicBezTo>
                  <a:lnTo>
                    <a:pt x="0" y="42057"/>
                  </a:lnTo>
                  <a:cubicBezTo>
                    <a:pt x="0" y="18829"/>
                    <a:pt x="18829" y="0"/>
                    <a:pt x="42057" y="0"/>
                  </a:cubicBezTo>
                  <a:close/>
                </a:path>
              </a:pathLst>
            </a:custGeom>
            <a:solidFill>
              <a:srgbClr val="000000"/>
            </a:solidFill>
          </p:spPr>
          <p:txBody>
            <a:bodyPr/>
            <a:lstStyle/>
            <a:p>
              <a:endParaRPr lang="en-US"/>
            </a:p>
          </p:txBody>
        </p:sp>
        <p:sp>
          <p:nvSpPr>
            <p:cNvPr id="52" name="TextBox 52"/>
            <p:cNvSpPr txBox="1"/>
            <p:nvPr/>
          </p:nvSpPr>
          <p:spPr>
            <a:xfrm>
              <a:off x="0" y="47625"/>
              <a:ext cx="734878" cy="151110"/>
            </a:xfrm>
            <a:prstGeom prst="rect">
              <a:avLst/>
            </a:prstGeom>
          </p:spPr>
          <p:txBody>
            <a:bodyPr lIns="254000" tIns="254000" rIns="254000" bIns="254000" rtlCol="0" anchor="ctr"/>
            <a:lstStyle/>
            <a:p>
              <a:pPr algn="ctr">
                <a:lnSpc>
                  <a:spcPts val="2299"/>
                </a:lnSpc>
              </a:pPr>
              <a:r>
                <a:rPr lang="en-US" sz="2299" i="1">
                  <a:solidFill>
                    <a:srgbClr val="FFFFFE"/>
                  </a:solidFill>
                  <a:latin typeface="Aileron Italics"/>
                  <a:ea typeface="Aileron Italics"/>
                  <a:cs typeface="Aileron Italics"/>
                  <a:sym typeface="Aileron Italics"/>
                </a:rPr>
                <a:t>Internal Revenue Code </a:t>
              </a:r>
            </a:p>
          </p:txBody>
        </p:sp>
      </p:grpSp>
      <p:sp>
        <p:nvSpPr>
          <p:cNvPr id="53" name="Freeform 53"/>
          <p:cNvSpPr/>
          <p:nvPr/>
        </p:nvSpPr>
        <p:spPr>
          <a:xfrm>
            <a:off x="1355407" y="4018921"/>
            <a:ext cx="1448481" cy="713377"/>
          </a:xfrm>
          <a:custGeom>
            <a:avLst/>
            <a:gdLst/>
            <a:ahLst/>
            <a:cxnLst/>
            <a:rect l="l" t="t" r="r" b="b"/>
            <a:pathLst>
              <a:path w="1448481" h="713377">
                <a:moveTo>
                  <a:pt x="0" y="0"/>
                </a:moveTo>
                <a:lnTo>
                  <a:pt x="1448481" y="0"/>
                </a:lnTo>
                <a:lnTo>
                  <a:pt x="1448481" y="713377"/>
                </a:lnTo>
                <a:lnTo>
                  <a:pt x="0" y="71337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54" name="Group 54"/>
          <p:cNvGrpSpPr/>
          <p:nvPr/>
        </p:nvGrpSpPr>
        <p:grpSpPr>
          <a:xfrm>
            <a:off x="3033072" y="4099352"/>
            <a:ext cx="2036881" cy="1261583"/>
            <a:chOff x="0" y="0"/>
            <a:chExt cx="1312302" cy="812800"/>
          </a:xfrm>
        </p:grpSpPr>
        <p:sp>
          <p:nvSpPr>
            <p:cNvPr id="55" name="Freeform 55"/>
            <p:cNvSpPr/>
            <p:nvPr/>
          </p:nvSpPr>
          <p:spPr>
            <a:xfrm>
              <a:off x="0" y="0"/>
              <a:ext cx="1312302" cy="812800"/>
            </a:xfrm>
            <a:custGeom>
              <a:avLst/>
              <a:gdLst/>
              <a:ahLst/>
              <a:cxnLst/>
              <a:rect l="l" t="t" r="r" b="b"/>
              <a:pathLst>
                <a:path w="1312302" h="812800">
                  <a:moveTo>
                    <a:pt x="656151" y="0"/>
                  </a:moveTo>
                  <a:lnTo>
                    <a:pt x="844474" y="124802"/>
                  </a:lnTo>
                  <a:lnTo>
                    <a:pt x="1120119" y="119032"/>
                  </a:lnTo>
                  <a:lnTo>
                    <a:pt x="1110804" y="289758"/>
                  </a:lnTo>
                  <a:lnTo>
                    <a:pt x="1312302" y="406400"/>
                  </a:lnTo>
                  <a:lnTo>
                    <a:pt x="1110804" y="523042"/>
                  </a:lnTo>
                  <a:lnTo>
                    <a:pt x="1120119" y="693768"/>
                  </a:lnTo>
                  <a:lnTo>
                    <a:pt x="844474" y="687998"/>
                  </a:lnTo>
                  <a:lnTo>
                    <a:pt x="656151" y="812800"/>
                  </a:lnTo>
                  <a:lnTo>
                    <a:pt x="467827" y="687998"/>
                  </a:lnTo>
                  <a:lnTo>
                    <a:pt x="192182" y="693768"/>
                  </a:lnTo>
                  <a:lnTo>
                    <a:pt x="201498" y="523042"/>
                  </a:lnTo>
                  <a:lnTo>
                    <a:pt x="0" y="406400"/>
                  </a:lnTo>
                  <a:lnTo>
                    <a:pt x="201498" y="289758"/>
                  </a:lnTo>
                  <a:lnTo>
                    <a:pt x="192182" y="119032"/>
                  </a:lnTo>
                  <a:lnTo>
                    <a:pt x="467827" y="124802"/>
                  </a:lnTo>
                  <a:lnTo>
                    <a:pt x="656151" y="0"/>
                  </a:lnTo>
                  <a:close/>
                </a:path>
              </a:pathLst>
            </a:custGeom>
            <a:solidFill>
              <a:srgbClr val="21C4D5"/>
            </a:solidFill>
          </p:spPr>
          <p:txBody>
            <a:bodyPr/>
            <a:lstStyle/>
            <a:p>
              <a:endParaRPr lang="en-US"/>
            </a:p>
          </p:txBody>
        </p:sp>
        <p:sp>
          <p:nvSpPr>
            <p:cNvPr id="56" name="TextBox 56"/>
            <p:cNvSpPr txBox="1"/>
            <p:nvPr/>
          </p:nvSpPr>
          <p:spPr>
            <a:xfrm>
              <a:off x="205047" y="203200"/>
              <a:ext cx="902207" cy="482600"/>
            </a:xfrm>
            <a:prstGeom prst="rect">
              <a:avLst/>
            </a:prstGeom>
          </p:spPr>
          <p:txBody>
            <a:bodyPr lIns="25400" tIns="25400" rIns="25400" bIns="25400" rtlCol="0" anchor="ctr"/>
            <a:lstStyle/>
            <a:p>
              <a:pPr algn="ctr">
                <a:lnSpc>
                  <a:spcPts val="1599"/>
                </a:lnSpc>
              </a:pPr>
              <a:r>
                <a:rPr lang="en-US" sz="1999" b="1">
                  <a:solidFill>
                    <a:srgbClr val="000000"/>
                  </a:solidFill>
                  <a:latin typeface="Aileron Bold"/>
                  <a:ea typeface="Aileron Bold"/>
                  <a:cs typeface="Aileron Bold"/>
                  <a:sym typeface="Aileron Bold"/>
                </a:rPr>
                <a:t>The Cole Memo</a:t>
              </a:r>
            </a:p>
          </p:txBody>
        </p:sp>
      </p:grpSp>
      <p:sp>
        <p:nvSpPr>
          <p:cNvPr id="57" name="TextBox 57"/>
          <p:cNvSpPr txBox="1"/>
          <p:nvPr/>
        </p:nvSpPr>
        <p:spPr>
          <a:xfrm>
            <a:off x="2571515" y="1020420"/>
            <a:ext cx="13144971" cy="850138"/>
          </a:xfrm>
          <a:prstGeom prst="rect">
            <a:avLst/>
          </a:prstGeom>
        </p:spPr>
        <p:txBody>
          <a:bodyPr lIns="0" tIns="0" rIns="0" bIns="0" rtlCol="0" anchor="t">
            <a:spAutoFit/>
          </a:bodyPr>
          <a:lstStyle/>
          <a:p>
            <a:pPr algn="ctr">
              <a:lnSpc>
                <a:spcPts val="6776"/>
              </a:lnSpc>
            </a:pPr>
            <a:r>
              <a:rPr lang="en-US" sz="5600" b="1">
                <a:solidFill>
                  <a:srgbClr val="000000"/>
                </a:solidFill>
                <a:latin typeface="Pragmatica Bold"/>
                <a:ea typeface="Pragmatica Bold"/>
                <a:cs typeface="Pragmatica Bold"/>
                <a:sym typeface="Pragmatica Bold"/>
              </a:rPr>
              <a:t>Federal Landscape</a:t>
            </a:r>
          </a:p>
        </p:txBody>
      </p:sp>
      <p:sp>
        <p:nvSpPr>
          <p:cNvPr id="58" name="TextBox 58"/>
          <p:cNvSpPr txBox="1"/>
          <p:nvPr/>
        </p:nvSpPr>
        <p:spPr>
          <a:xfrm>
            <a:off x="10765376" y="7003790"/>
            <a:ext cx="2802635" cy="664042"/>
          </a:xfrm>
          <a:prstGeom prst="rect">
            <a:avLst/>
          </a:prstGeom>
        </p:spPr>
        <p:txBody>
          <a:bodyPr lIns="0" tIns="0" rIns="0" bIns="0" rtlCol="0" anchor="t">
            <a:spAutoFit/>
          </a:bodyPr>
          <a:lstStyle/>
          <a:p>
            <a:pPr algn="ctr">
              <a:lnSpc>
                <a:spcPts val="1691"/>
              </a:lnSpc>
            </a:pPr>
            <a:r>
              <a:rPr lang="en-US" sz="2114" b="1">
                <a:solidFill>
                  <a:srgbClr val="000000"/>
                </a:solidFill>
                <a:latin typeface="Aileron Bold"/>
                <a:ea typeface="Aileron Bold"/>
                <a:cs typeface="Aileron Bold"/>
                <a:sym typeface="Aileron Bold"/>
              </a:rPr>
              <a:t>FINANCIAL CRIMES ENFORCEMENT NETWORK (FINCEN)</a:t>
            </a:r>
          </a:p>
        </p:txBody>
      </p:sp>
      <p:sp>
        <p:nvSpPr>
          <p:cNvPr id="59" name="TextBox 59"/>
          <p:cNvSpPr txBox="1"/>
          <p:nvPr/>
        </p:nvSpPr>
        <p:spPr>
          <a:xfrm>
            <a:off x="6698690" y="6350424"/>
            <a:ext cx="2951484" cy="752067"/>
          </a:xfrm>
          <a:prstGeom prst="rect">
            <a:avLst/>
          </a:prstGeom>
        </p:spPr>
        <p:txBody>
          <a:bodyPr lIns="0" tIns="0" rIns="0" bIns="0" rtlCol="0" anchor="t">
            <a:spAutoFit/>
          </a:bodyPr>
          <a:lstStyle/>
          <a:p>
            <a:pPr algn="ctr">
              <a:lnSpc>
                <a:spcPts val="1902"/>
              </a:lnSpc>
            </a:pPr>
            <a:r>
              <a:rPr lang="en-US" sz="2114" b="1" spc="84">
                <a:solidFill>
                  <a:srgbClr val="000000"/>
                </a:solidFill>
                <a:latin typeface="Aileron Bold"/>
                <a:ea typeface="Aileron Bold"/>
                <a:cs typeface="Aileron Bold"/>
                <a:sym typeface="Aileron Bold"/>
              </a:rPr>
              <a:t>FOOD &amp; DRUG ENFORCEMENT AGENCY (FDA)</a:t>
            </a:r>
          </a:p>
        </p:txBody>
      </p:sp>
      <p:sp>
        <p:nvSpPr>
          <p:cNvPr id="60" name="TextBox 60"/>
          <p:cNvSpPr txBox="1"/>
          <p:nvPr/>
        </p:nvSpPr>
        <p:spPr>
          <a:xfrm>
            <a:off x="15162919" y="6230498"/>
            <a:ext cx="2427614" cy="830566"/>
          </a:xfrm>
          <a:prstGeom prst="rect">
            <a:avLst/>
          </a:prstGeom>
        </p:spPr>
        <p:txBody>
          <a:bodyPr lIns="0" tIns="0" rIns="0" bIns="0" rtlCol="0" anchor="t">
            <a:spAutoFit/>
          </a:bodyPr>
          <a:lstStyle/>
          <a:p>
            <a:pPr algn="ctr">
              <a:lnSpc>
                <a:spcPts val="2114"/>
              </a:lnSpc>
            </a:pPr>
            <a:r>
              <a:rPr lang="en-US" sz="2114" b="1" spc="84">
                <a:solidFill>
                  <a:srgbClr val="000000"/>
                </a:solidFill>
                <a:latin typeface="Aileron Bold"/>
                <a:ea typeface="Aileron Bold"/>
                <a:cs typeface="Aileron Bold"/>
                <a:sym typeface="Aileron Bold"/>
              </a:rPr>
              <a:t>INTERNAL REVENUE SERVICE (IRS)</a:t>
            </a:r>
          </a:p>
        </p:txBody>
      </p:sp>
      <p:sp>
        <p:nvSpPr>
          <p:cNvPr id="61" name="TextBox 61"/>
          <p:cNvSpPr txBox="1"/>
          <p:nvPr/>
        </p:nvSpPr>
        <p:spPr>
          <a:xfrm>
            <a:off x="1334472" y="7419016"/>
            <a:ext cx="3128720" cy="512351"/>
          </a:xfrm>
          <a:prstGeom prst="rect">
            <a:avLst/>
          </a:prstGeom>
        </p:spPr>
        <p:txBody>
          <a:bodyPr lIns="0" tIns="0" rIns="0" bIns="0" rtlCol="0" anchor="t">
            <a:spAutoFit/>
          </a:bodyPr>
          <a:lstStyle/>
          <a:p>
            <a:pPr algn="ctr">
              <a:lnSpc>
                <a:spcPts val="1902"/>
              </a:lnSpc>
            </a:pPr>
            <a:r>
              <a:rPr lang="en-US" sz="2114" b="1" spc="84">
                <a:solidFill>
                  <a:srgbClr val="000000"/>
                </a:solidFill>
                <a:latin typeface="Aileron Bold"/>
                <a:ea typeface="Aileron Bold"/>
                <a:cs typeface="Aileron Bold"/>
                <a:sym typeface="Aileron Bold"/>
              </a:rPr>
              <a:t>DRUG ENFORCEMENT AGENCY (DEA)</a:t>
            </a:r>
          </a:p>
        </p:txBody>
      </p:sp>
      <p:grpSp>
        <p:nvGrpSpPr>
          <p:cNvPr id="62" name="Group 62"/>
          <p:cNvGrpSpPr/>
          <p:nvPr/>
        </p:nvGrpSpPr>
        <p:grpSpPr>
          <a:xfrm>
            <a:off x="9521744" y="8301281"/>
            <a:ext cx="1875407" cy="1161570"/>
            <a:chOff x="0" y="0"/>
            <a:chExt cx="1312302" cy="812800"/>
          </a:xfrm>
        </p:grpSpPr>
        <p:sp>
          <p:nvSpPr>
            <p:cNvPr id="63" name="Freeform 63"/>
            <p:cNvSpPr/>
            <p:nvPr/>
          </p:nvSpPr>
          <p:spPr>
            <a:xfrm>
              <a:off x="0" y="0"/>
              <a:ext cx="1312302" cy="812800"/>
            </a:xfrm>
            <a:custGeom>
              <a:avLst/>
              <a:gdLst/>
              <a:ahLst/>
              <a:cxnLst/>
              <a:rect l="l" t="t" r="r" b="b"/>
              <a:pathLst>
                <a:path w="1312302" h="812800">
                  <a:moveTo>
                    <a:pt x="656151" y="0"/>
                  </a:moveTo>
                  <a:lnTo>
                    <a:pt x="844474" y="124802"/>
                  </a:lnTo>
                  <a:lnTo>
                    <a:pt x="1120119" y="119032"/>
                  </a:lnTo>
                  <a:lnTo>
                    <a:pt x="1110804" y="289758"/>
                  </a:lnTo>
                  <a:lnTo>
                    <a:pt x="1312302" y="406400"/>
                  </a:lnTo>
                  <a:lnTo>
                    <a:pt x="1110804" y="523042"/>
                  </a:lnTo>
                  <a:lnTo>
                    <a:pt x="1120119" y="693768"/>
                  </a:lnTo>
                  <a:lnTo>
                    <a:pt x="844474" y="687998"/>
                  </a:lnTo>
                  <a:lnTo>
                    <a:pt x="656151" y="812800"/>
                  </a:lnTo>
                  <a:lnTo>
                    <a:pt x="467827" y="687998"/>
                  </a:lnTo>
                  <a:lnTo>
                    <a:pt x="192182" y="693768"/>
                  </a:lnTo>
                  <a:lnTo>
                    <a:pt x="201498" y="523042"/>
                  </a:lnTo>
                  <a:lnTo>
                    <a:pt x="0" y="406400"/>
                  </a:lnTo>
                  <a:lnTo>
                    <a:pt x="201498" y="289758"/>
                  </a:lnTo>
                  <a:lnTo>
                    <a:pt x="192182" y="119032"/>
                  </a:lnTo>
                  <a:lnTo>
                    <a:pt x="467827" y="124802"/>
                  </a:lnTo>
                  <a:lnTo>
                    <a:pt x="656151" y="0"/>
                  </a:lnTo>
                  <a:close/>
                </a:path>
              </a:pathLst>
            </a:custGeom>
            <a:solidFill>
              <a:srgbClr val="21C4D5"/>
            </a:solidFill>
          </p:spPr>
          <p:txBody>
            <a:bodyPr/>
            <a:lstStyle/>
            <a:p>
              <a:endParaRPr lang="en-US"/>
            </a:p>
          </p:txBody>
        </p:sp>
        <p:sp>
          <p:nvSpPr>
            <p:cNvPr id="64" name="TextBox 64"/>
            <p:cNvSpPr txBox="1"/>
            <p:nvPr/>
          </p:nvSpPr>
          <p:spPr>
            <a:xfrm>
              <a:off x="205047" y="193675"/>
              <a:ext cx="902207" cy="492125"/>
            </a:xfrm>
            <a:prstGeom prst="rect">
              <a:avLst/>
            </a:prstGeom>
          </p:spPr>
          <p:txBody>
            <a:bodyPr lIns="25400" tIns="25400" rIns="25400" bIns="25400" rtlCol="0" anchor="ctr"/>
            <a:lstStyle/>
            <a:p>
              <a:pPr algn="ctr">
                <a:lnSpc>
                  <a:spcPts val="1519"/>
                </a:lnSpc>
              </a:pPr>
              <a:r>
                <a:rPr lang="en-US" sz="1899" b="1">
                  <a:solidFill>
                    <a:srgbClr val="000000"/>
                  </a:solidFill>
                  <a:latin typeface="Aileron Bold"/>
                  <a:ea typeface="Aileron Bold"/>
                  <a:cs typeface="Aileron Bold"/>
                  <a:sym typeface="Aileron Bold"/>
                </a:rPr>
                <a:t> FIN-2014-G001</a:t>
              </a:r>
            </a:p>
          </p:txBody>
        </p:sp>
      </p:grpSp>
      <p:sp>
        <p:nvSpPr>
          <p:cNvPr id="65" name="Freeform 65"/>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13"/>
            <a:stretch>
              <a:fillRect/>
            </a:stretch>
          </a:blipFill>
        </p:spPr>
        <p:txBody>
          <a:bodyPr/>
          <a:lstStyle/>
          <a:p>
            <a:endParaRPr lang="en-US"/>
          </a:p>
        </p:txBody>
      </p:sp>
      <p:sp>
        <p:nvSpPr>
          <p:cNvPr id="66" name="TextBox 66"/>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
        <p:nvSpPr>
          <p:cNvPr id="67" name="TextBox 67"/>
          <p:cNvSpPr txBox="1"/>
          <p:nvPr/>
        </p:nvSpPr>
        <p:spPr>
          <a:xfrm>
            <a:off x="3680226" y="1832458"/>
            <a:ext cx="10927548" cy="504825"/>
          </a:xfrm>
          <a:prstGeom prst="rect">
            <a:avLst/>
          </a:prstGeom>
        </p:spPr>
        <p:txBody>
          <a:bodyPr lIns="0" tIns="0" rIns="0" bIns="0" rtlCol="0" anchor="t">
            <a:spAutoFit/>
          </a:bodyPr>
          <a:lstStyle/>
          <a:p>
            <a:pPr algn="ctr">
              <a:lnSpc>
                <a:spcPts val="3959"/>
              </a:lnSpc>
            </a:pPr>
            <a:r>
              <a:rPr lang="en-US" sz="3299">
                <a:solidFill>
                  <a:srgbClr val="11858E"/>
                </a:solidFill>
                <a:latin typeface="Aileron"/>
                <a:ea typeface="Aileron"/>
                <a:cs typeface="Aileron"/>
                <a:sym typeface="Aileron"/>
              </a:rPr>
              <a:t>Key Players &amp; Policies Related to Cannabis Compliance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75254" y="2618866"/>
            <a:ext cx="9933449" cy="6639434"/>
            <a:chOff x="0" y="0"/>
            <a:chExt cx="3559924" cy="2379423"/>
          </a:xfrm>
        </p:grpSpPr>
        <p:sp>
          <p:nvSpPr>
            <p:cNvPr id="3" name="Freeform 3"/>
            <p:cNvSpPr/>
            <p:nvPr/>
          </p:nvSpPr>
          <p:spPr>
            <a:xfrm>
              <a:off x="0" y="0"/>
              <a:ext cx="3559924" cy="2379423"/>
            </a:xfrm>
            <a:custGeom>
              <a:avLst/>
              <a:gdLst/>
              <a:ahLst/>
              <a:cxnLst/>
              <a:rect l="l" t="t" r="r" b="b"/>
              <a:pathLst>
                <a:path w="3559924" h="2379423">
                  <a:moveTo>
                    <a:pt x="31175" y="0"/>
                  </a:moveTo>
                  <a:lnTo>
                    <a:pt x="3528749" y="0"/>
                  </a:lnTo>
                  <a:cubicBezTo>
                    <a:pt x="3537017" y="0"/>
                    <a:pt x="3544947" y="3285"/>
                    <a:pt x="3550793" y="9131"/>
                  </a:cubicBezTo>
                  <a:cubicBezTo>
                    <a:pt x="3556639" y="14977"/>
                    <a:pt x="3559924" y="22907"/>
                    <a:pt x="3559924" y="31175"/>
                  </a:cubicBezTo>
                  <a:lnTo>
                    <a:pt x="3559924" y="2348248"/>
                  </a:lnTo>
                  <a:cubicBezTo>
                    <a:pt x="3559924" y="2356516"/>
                    <a:pt x="3556639" y="2364446"/>
                    <a:pt x="3550793" y="2370292"/>
                  </a:cubicBezTo>
                  <a:cubicBezTo>
                    <a:pt x="3544947" y="2376139"/>
                    <a:pt x="3537017" y="2379423"/>
                    <a:pt x="3528749" y="2379423"/>
                  </a:cubicBezTo>
                  <a:lnTo>
                    <a:pt x="31175" y="2379423"/>
                  </a:lnTo>
                  <a:cubicBezTo>
                    <a:pt x="13958" y="2379423"/>
                    <a:pt x="0" y="2365465"/>
                    <a:pt x="0" y="2348248"/>
                  </a:cubicBezTo>
                  <a:lnTo>
                    <a:pt x="0" y="31175"/>
                  </a:lnTo>
                  <a:cubicBezTo>
                    <a:pt x="0" y="13958"/>
                    <a:pt x="13958" y="0"/>
                    <a:pt x="31175" y="0"/>
                  </a:cubicBezTo>
                  <a:close/>
                </a:path>
              </a:pathLst>
            </a:custGeom>
            <a:solidFill>
              <a:srgbClr val="002367"/>
            </a:solidFill>
            <a:ln w="57150" cap="rnd">
              <a:solidFill>
                <a:srgbClr val="11858E"/>
              </a:solidFill>
              <a:prstDash val="solid"/>
              <a:round/>
            </a:ln>
          </p:spPr>
          <p:txBody>
            <a:bodyPr/>
            <a:lstStyle/>
            <a:p>
              <a:endParaRPr lang="en-US"/>
            </a:p>
          </p:txBody>
        </p:sp>
        <p:sp>
          <p:nvSpPr>
            <p:cNvPr id="4" name="TextBox 4"/>
            <p:cNvSpPr txBox="1"/>
            <p:nvPr/>
          </p:nvSpPr>
          <p:spPr>
            <a:xfrm>
              <a:off x="0" y="-28575"/>
              <a:ext cx="3559924" cy="2407998"/>
            </a:xfrm>
            <a:prstGeom prst="rect">
              <a:avLst/>
            </a:prstGeom>
          </p:spPr>
          <p:txBody>
            <a:bodyPr lIns="50800" tIns="50800" rIns="50800" bIns="50800" rtlCol="0" anchor="ctr"/>
            <a:lstStyle/>
            <a:p>
              <a:pPr algn="ctr">
                <a:lnSpc>
                  <a:spcPts val="1960"/>
                </a:lnSpc>
              </a:pPr>
              <a:endParaRPr/>
            </a:p>
          </p:txBody>
        </p:sp>
      </p:grpSp>
      <p:grpSp>
        <p:nvGrpSpPr>
          <p:cNvPr id="5" name="Group 5"/>
          <p:cNvGrpSpPr/>
          <p:nvPr/>
        </p:nvGrpSpPr>
        <p:grpSpPr>
          <a:xfrm>
            <a:off x="16821598"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8390"/>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6149064" y="809849"/>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1" name="Group 11"/>
          <p:cNvGrpSpPr/>
          <p:nvPr/>
        </p:nvGrpSpPr>
        <p:grpSpPr>
          <a:xfrm>
            <a:off x="1028700" y="2618866"/>
            <a:ext cx="7312486" cy="3319717"/>
            <a:chOff x="0" y="0"/>
            <a:chExt cx="969537" cy="440150"/>
          </a:xfrm>
        </p:grpSpPr>
        <p:sp>
          <p:nvSpPr>
            <p:cNvPr id="12" name="Freeform 12"/>
            <p:cNvSpPr/>
            <p:nvPr/>
          </p:nvSpPr>
          <p:spPr>
            <a:xfrm>
              <a:off x="0" y="0"/>
              <a:ext cx="969537" cy="440150"/>
            </a:xfrm>
            <a:custGeom>
              <a:avLst/>
              <a:gdLst/>
              <a:ahLst/>
              <a:cxnLst/>
              <a:rect l="l" t="t" r="r" b="b"/>
              <a:pathLst>
                <a:path w="969537" h="440150">
                  <a:moveTo>
                    <a:pt x="42349" y="0"/>
                  </a:moveTo>
                  <a:lnTo>
                    <a:pt x="927188" y="0"/>
                  </a:lnTo>
                  <a:cubicBezTo>
                    <a:pt x="938420" y="0"/>
                    <a:pt x="949192" y="4462"/>
                    <a:pt x="957134" y="12404"/>
                  </a:cubicBezTo>
                  <a:cubicBezTo>
                    <a:pt x="965076" y="20346"/>
                    <a:pt x="969537" y="31117"/>
                    <a:pt x="969537" y="42349"/>
                  </a:cubicBezTo>
                  <a:lnTo>
                    <a:pt x="969537" y="397801"/>
                  </a:lnTo>
                  <a:cubicBezTo>
                    <a:pt x="969537" y="409032"/>
                    <a:pt x="965076" y="419804"/>
                    <a:pt x="957134" y="427746"/>
                  </a:cubicBezTo>
                  <a:cubicBezTo>
                    <a:pt x="949192" y="435688"/>
                    <a:pt x="938420" y="440150"/>
                    <a:pt x="927188" y="440150"/>
                  </a:cubicBezTo>
                  <a:lnTo>
                    <a:pt x="42349" y="440150"/>
                  </a:lnTo>
                  <a:cubicBezTo>
                    <a:pt x="31117" y="440150"/>
                    <a:pt x="20346" y="435688"/>
                    <a:pt x="12404" y="427746"/>
                  </a:cubicBezTo>
                  <a:cubicBezTo>
                    <a:pt x="4462" y="419804"/>
                    <a:pt x="0" y="409032"/>
                    <a:pt x="0" y="397801"/>
                  </a:cubicBezTo>
                  <a:lnTo>
                    <a:pt x="0" y="42349"/>
                  </a:lnTo>
                  <a:cubicBezTo>
                    <a:pt x="0" y="31117"/>
                    <a:pt x="4462" y="20346"/>
                    <a:pt x="12404" y="12404"/>
                  </a:cubicBezTo>
                  <a:cubicBezTo>
                    <a:pt x="20346" y="4462"/>
                    <a:pt x="31117" y="0"/>
                    <a:pt x="42349" y="0"/>
                  </a:cubicBezTo>
                  <a:close/>
                </a:path>
              </a:pathLst>
            </a:custGeom>
            <a:blipFill>
              <a:blip r:embed="rId2"/>
              <a:stretch>
                <a:fillRect t="-58742" b="-157063"/>
              </a:stretch>
            </a:blipFill>
            <a:ln w="57150" cap="rnd">
              <a:solidFill>
                <a:srgbClr val="102D7B"/>
              </a:solidFill>
              <a:prstDash val="solid"/>
              <a:round/>
            </a:ln>
          </p:spPr>
          <p:txBody>
            <a:bodyPr/>
            <a:lstStyle/>
            <a:p>
              <a:endParaRPr lang="en-US"/>
            </a:p>
          </p:txBody>
        </p:sp>
      </p:grpSp>
      <p:sp>
        <p:nvSpPr>
          <p:cNvPr id="13" name="TextBox 13"/>
          <p:cNvSpPr txBox="1"/>
          <p:nvPr/>
        </p:nvSpPr>
        <p:spPr>
          <a:xfrm>
            <a:off x="9903805" y="3879502"/>
            <a:ext cx="7523420" cy="4873129"/>
          </a:xfrm>
          <a:prstGeom prst="rect">
            <a:avLst/>
          </a:prstGeom>
        </p:spPr>
        <p:txBody>
          <a:bodyPr lIns="0" tIns="0" rIns="0" bIns="0" rtlCol="0" anchor="t">
            <a:spAutoFit/>
          </a:bodyPr>
          <a:lstStyle/>
          <a:p>
            <a:pPr algn="just">
              <a:lnSpc>
                <a:spcPts val="2999"/>
              </a:lnSpc>
            </a:pPr>
            <a:r>
              <a:rPr lang="en-US" sz="2999" i="1" spc="44" dirty="0">
                <a:solidFill>
                  <a:srgbClr val="FFFFFE"/>
                </a:solidFill>
                <a:latin typeface="Aileron Italics"/>
                <a:ea typeface="Aileron Italics"/>
                <a:cs typeface="Aileron Italics"/>
                <a:sym typeface="Aileron Italics"/>
              </a:rPr>
              <a:t>“Because federal law prohibits the distribution and sale of marijuana, financial transactions involving a marijuana-related business would generally involve funds derived from</a:t>
            </a:r>
            <a:r>
              <a:rPr lang="en-US" sz="2999" b="1" i="1" spc="44" dirty="0">
                <a:solidFill>
                  <a:srgbClr val="000000"/>
                </a:solidFill>
                <a:latin typeface="Aileron Heavy Italics"/>
                <a:ea typeface="Aileron Heavy Italics"/>
                <a:cs typeface="Aileron Heavy Italics"/>
                <a:sym typeface="Aileron Heavy Italics"/>
              </a:rPr>
              <a:t> </a:t>
            </a:r>
            <a:r>
              <a:rPr lang="en-US" sz="2999" b="1" i="1" u="sng" spc="44" dirty="0">
                <a:solidFill>
                  <a:schemeClr val="tx2"/>
                </a:solidFill>
                <a:highlight>
                  <a:srgbClr val="FFFF00"/>
                </a:highlight>
                <a:latin typeface="Aileron Heavy Italics"/>
                <a:ea typeface="Aileron Heavy Italics"/>
                <a:cs typeface="Aileron Heavy Italics"/>
                <a:sym typeface="Aileron Heavy Italics"/>
              </a:rPr>
              <a:t>illegal activity.</a:t>
            </a:r>
            <a:r>
              <a:rPr lang="en-US" sz="2999" b="1" i="1" u="sng" spc="44" dirty="0">
                <a:solidFill>
                  <a:schemeClr val="tx2"/>
                </a:solidFill>
                <a:highlight>
                  <a:srgbClr val="FFFF00"/>
                </a:highlight>
                <a:latin typeface="Aileron Bold Italics"/>
                <a:ea typeface="Aileron Bold Italics"/>
                <a:cs typeface="Aileron Bold Italics"/>
                <a:sym typeface="Aileron Bold Italics"/>
              </a:rPr>
              <a:t> </a:t>
            </a:r>
          </a:p>
          <a:p>
            <a:pPr algn="just">
              <a:lnSpc>
                <a:spcPts val="2000"/>
              </a:lnSpc>
            </a:pPr>
            <a:endParaRPr lang="en-US" sz="2999" b="1" i="1" u="sng" spc="44" dirty="0">
              <a:solidFill>
                <a:srgbClr val="FFED00"/>
              </a:solidFill>
              <a:latin typeface="Aileron Bold Italics"/>
              <a:ea typeface="Aileron Bold Italics"/>
              <a:cs typeface="Aileron Bold Italics"/>
              <a:sym typeface="Aileron Bold Italics"/>
            </a:endParaRPr>
          </a:p>
          <a:p>
            <a:pPr algn="just">
              <a:lnSpc>
                <a:spcPts val="2999"/>
              </a:lnSpc>
            </a:pPr>
            <a:r>
              <a:rPr lang="en-US" sz="2999" b="1" i="1" spc="44" dirty="0">
                <a:solidFill>
                  <a:srgbClr val="FFFFFF"/>
                </a:solidFill>
                <a:latin typeface="Aileron Bold Italics"/>
                <a:ea typeface="Aileron Bold Italics"/>
                <a:cs typeface="Aileron Bold Italics"/>
                <a:sym typeface="Aileron Bold Italics"/>
              </a:rPr>
              <a:t>Therefore, a financial institution is required to file a SAR on activity involving a marijuana-related business</a:t>
            </a:r>
            <a:r>
              <a:rPr lang="en-US" sz="2999" b="1" i="1" spc="44" dirty="0">
                <a:solidFill>
                  <a:srgbClr val="102D7B"/>
                </a:solidFill>
                <a:latin typeface="Aileron Bold Italics"/>
                <a:ea typeface="Aileron Bold Italics"/>
                <a:cs typeface="Aileron Bold Italics"/>
                <a:sym typeface="Aileron Bold Italics"/>
              </a:rPr>
              <a:t> </a:t>
            </a:r>
            <a:r>
              <a:rPr lang="en-US" sz="2999" i="1" spc="44" dirty="0">
                <a:solidFill>
                  <a:srgbClr val="FFFFFE"/>
                </a:solidFill>
                <a:latin typeface="Aileron Italics"/>
                <a:ea typeface="Aileron Italics"/>
                <a:cs typeface="Aileron Italics"/>
                <a:sym typeface="Aileron Italics"/>
              </a:rPr>
              <a:t>(including those duly licensed under state law), in accordance with this guidance and FinCEN’s suspicious activity reporting requirements and related thresholds.</a:t>
            </a:r>
            <a:r>
              <a:rPr lang="en-US" sz="2999" b="1" i="1" spc="44" dirty="0">
                <a:solidFill>
                  <a:srgbClr val="FFFFFE"/>
                </a:solidFill>
                <a:latin typeface="Aileron Bold Italics"/>
                <a:ea typeface="Aileron Bold Italics"/>
                <a:cs typeface="Aileron Bold Italics"/>
                <a:sym typeface="Aileron Bold Italics"/>
              </a:rPr>
              <a:t>”</a:t>
            </a:r>
          </a:p>
        </p:txBody>
      </p:sp>
      <p:sp>
        <p:nvSpPr>
          <p:cNvPr id="14" name="TextBox 14"/>
          <p:cNvSpPr txBox="1"/>
          <p:nvPr/>
        </p:nvSpPr>
        <p:spPr>
          <a:xfrm>
            <a:off x="973388" y="6289327"/>
            <a:ext cx="7367798" cy="2549525"/>
          </a:xfrm>
          <a:prstGeom prst="rect">
            <a:avLst/>
          </a:prstGeom>
        </p:spPr>
        <p:txBody>
          <a:bodyPr lIns="0" tIns="0" rIns="0" bIns="0" rtlCol="0" anchor="t">
            <a:spAutoFit/>
          </a:bodyPr>
          <a:lstStyle/>
          <a:p>
            <a:pPr algn="l">
              <a:lnSpc>
                <a:spcPts val="3999"/>
              </a:lnSpc>
            </a:pPr>
            <a:r>
              <a:rPr lang="en-US" sz="3999" b="1" dirty="0">
                <a:solidFill>
                  <a:srgbClr val="000000"/>
                </a:solidFill>
                <a:highlight>
                  <a:srgbClr val="FFFF00"/>
                </a:highlight>
                <a:latin typeface="Aileron Bold"/>
                <a:ea typeface="Aileron Bold"/>
                <a:cs typeface="Aileron Bold"/>
                <a:sym typeface="Aileron Bold"/>
              </a:rPr>
              <a:t>The FinCEN framework was designed to enforce the Bank Secrecy Act (BSA), </a:t>
            </a:r>
            <a:r>
              <a:rPr lang="en-US" sz="3999" b="1" u="sng" dirty="0">
                <a:solidFill>
                  <a:srgbClr val="000000"/>
                </a:solidFill>
                <a:highlight>
                  <a:srgbClr val="FFFF00"/>
                </a:highlight>
                <a:latin typeface="Aileron Bold"/>
                <a:ea typeface="Aileron Bold"/>
                <a:cs typeface="Aileron Bold"/>
                <a:sym typeface="Aileron Bold"/>
              </a:rPr>
              <a:t>not</a:t>
            </a:r>
            <a:r>
              <a:rPr lang="en-US" sz="3999" b="1" dirty="0">
                <a:solidFill>
                  <a:srgbClr val="000000"/>
                </a:solidFill>
                <a:highlight>
                  <a:srgbClr val="FFFF00"/>
                </a:highlight>
                <a:latin typeface="Aileron Bold"/>
                <a:ea typeface="Aileron Bold"/>
                <a:cs typeface="Aileron Bold"/>
                <a:sym typeface="Aileron Bold"/>
              </a:rPr>
              <a:t> to enforce the Controlled Substances Act (CSA) directly.</a:t>
            </a:r>
          </a:p>
        </p:txBody>
      </p:sp>
      <p:sp>
        <p:nvSpPr>
          <p:cNvPr id="15" name="TextBox 15"/>
          <p:cNvSpPr txBox="1"/>
          <p:nvPr/>
        </p:nvSpPr>
        <p:spPr>
          <a:xfrm>
            <a:off x="9443849" y="9747245"/>
            <a:ext cx="7815451" cy="234403"/>
          </a:xfrm>
          <a:prstGeom prst="rect">
            <a:avLst/>
          </a:prstGeom>
        </p:spPr>
        <p:txBody>
          <a:bodyPr lIns="0" tIns="0" rIns="0" bIns="0" rtlCol="0" anchor="t">
            <a:spAutoFit/>
          </a:bodyPr>
          <a:lstStyle/>
          <a:p>
            <a:pPr algn="r">
              <a:lnSpc>
                <a:spcPts val="1712"/>
              </a:lnSpc>
            </a:pPr>
            <a:r>
              <a:rPr lang="en-US" sz="1902">
                <a:solidFill>
                  <a:srgbClr val="FFFFFE"/>
                </a:solidFill>
                <a:latin typeface="Aileron"/>
                <a:ea typeface="Aileron"/>
                <a:cs typeface="Aileron"/>
                <a:sym typeface="Aileron"/>
              </a:rPr>
              <a:t>For informational purposes. All rights reserved © 2026 CRB Monitor.</a:t>
            </a:r>
          </a:p>
        </p:txBody>
      </p:sp>
      <p:sp>
        <p:nvSpPr>
          <p:cNvPr id="16" name="TextBox 16"/>
          <p:cNvSpPr txBox="1"/>
          <p:nvPr/>
        </p:nvSpPr>
        <p:spPr>
          <a:xfrm>
            <a:off x="9903805" y="3041076"/>
            <a:ext cx="7523420" cy="515013"/>
          </a:xfrm>
          <a:prstGeom prst="rect">
            <a:avLst/>
          </a:prstGeom>
        </p:spPr>
        <p:txBody>
          <a:bodyPr lIns="0" tIns="0" rIns="0" bIns="0" rtlCol="0" anchor="t">
            <a:spAutoFit/>
          </a:bodyPr>
          <a:lstStyle/>
          <a:p>
            <a:pPr algn="l">
              <a:lnSpc>
                <a:spcPts val="1999"/>
              </a:lnSpc>
            </a:pPr>
            <a:r>
              <a:rPr lang="en-US" sz="1999" u="sng" spc="-99" dirty="0">
                <a:solidFill>
                  <a:schemeClr val="bg1"/>
                </a:solidFill>
                <a:latin typeface="Open Sans 1"/>
                <a:ea typeface="Open Sans 1"/>
                <a:cs typeface="Open Sans 1"/>
                <a:sym typeface="Open Sans 1"/>
                <a:hlinkClick r:id="rId3" tooltip="https://www.fincen.gov/system/files/guidance/FIN-2014-G001.pdf">
                  <a:extLst>
                    <a:ext uri="{A12FA001-AC4F-418D-AE19-62706E023703}">
                      <ahyp:hlinkClr xmlns:ahyp="http://schemas.microsoft.com/office/drawing/2018/hyperlinkcolor" val="tx"/>
                    </a:ext>
                  </a:extLst>
                </a:hlinkClick>
              </a:rPr>
              <a:t>Financial Crimes Enforcement Network, Guidance FIN-2014-G001, BSA Expectations Regarding Marijuana-Related Businesses (Feb. 14, 2014)</a:t>
            </a:r>
          </a:p>
        </p:txBody>
      </p:sp>
      <p:sp>
        <p:nvSpPr>
          <p:cNvPr id="17" name="TextBox 17"/>
          <p:cNvSpPr txBox="1"/>
          <p:nvPr/>
        </p:nvSpPr>
        <p:spPr>
          <a:xfrm>
            <a:off x="973388" y="943101"/>
            <a:ext cx="13144971" cy="1447165"/>
          </a:xfrm>
          <a:prstGeom prst="rect">
            <a:avLst/>
          </a:prstGeom>
        </p:spPr>
        <p:txBody>
          <a:bodyPr lIns="0" tIns="0" rIns="0" bIns="0" rtlCol="0" anchor="t">
            <a:spAutoFit/>
          </a:bodyPr>
          <a:lstStyle/>
          <a:p>
            <a:pPr algn="l">
              <a:lnSpc>
                <a:spcPts val="5600"/>
              </a:lnSpc>
            </a:pPr>
            <a:r>
              <a:rPr lang="en-US" sz="5600" b="1" dirty="0">
                <a:solidFill>
                  <a:srgbClr val="000000"/>
                </a:solidFill>
                <a:latin typeface="Pragmatica Bold"/>
                <a:ea typeface="Pragmatica Bold"/>
                <a:cs typeface="Pragmatica Bold"/>
                <a:sym typeface="Pragmatica Bold"/>
              </a:rPr>
              <a:t>Rescheduling Implications: </a:t>
            </a:r>
          </a:p>
          <a:p>
            <a:pPr algn="l">
              <a:lnSpc>
                <a:spcPts val="5600"/>
              </a:lnSpc>
            </a:pPr>
            <a:r>
              <a:rPr lang="en-US" sz="5600" dirty="0">
                <a:solidFill>
                  <a:srgbClr val="000000"/>
                </a:solidFill>
                <a:latin typeface="Pragmatica"/>
                <a:ea typeface="Pragmatica"/>
                <a:cs typeface="Pragmatica"/>
                <a:sym typeface="Pragmatica"/>
              </a:rPr>
              <a:t>Bank Secrecy Act</a:t>
            </a:r>
          </a:p>
        </p:txBody>
      </p:sp>
      <p:sp>
        <p:nvSpPr>
          <p:cNvPr id="18" name="Freeform 1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4"/>
            <a:stretch>
              <a:fillRect/>
            </a:stretch>
          </a:blipFill>
        </p:spPr>
        <p:txBody>
          <a:bodyPr/>
          <a:lstStyle/>
          <a:p>
            <a:endParaRPr lang="en-US"/>
          </a:p>
        </p:txBody>
      </p:sp>
      <p:sp>
        <p:nvSpPr>
          <p:cNvPr id="19" name="TextBox 19"/>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494949"/>
                </a:solidFill>
                <a:latin typeface="Aileron"/>
                <a:ea typeface="Aileron"/>
                <a:cs typeface="Aileron"/>
                <a:sym typeface="Aileron"/>
              </a:rPr>
              <a:t>For informational purposes only. All rights reserved. © 2026 CRB Monitor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196682" y="3304228"/>
            <a:ext cx="18963017" cy="6639131"/>
            <a:chOff x="0" y="0"/>
            <a:chExt cx="4994375" cy="1748578"/>
          </a:xfrm>
        </p:grpSpPr>
        <p:sp>
          <p:nvSpPr>
            <p:cNvPr id="3" name="Freeform 3"/>
            <p:cNvSpPr/>
            <p:nvPr/>
          </p:nvSpPr>
          <p:spPr>
            <a:xfrm>
              <a:off x="0" y="0"/>
              <a:ext cx="4994375" cy="1748578"/>
            </a:xfrm>
            <a:custGeom>
              <a:avLst/>
              <a:gdLst/>
              <a:ahLst/>
              <a:cxnLst/>
              <a:rect l="l" t="t" r="r" b="b"/>
              <a:pathLst>
                <a:path w="4994375" h="1748578">
                  <a:moveTo>
                    <a:pt x="8982" y="0"/>
                  </a:moveTo>
                  <a:lnTo>
                    <a:pt x="4985393" y="0"/>
                  </a:lnTo>
                  <a:cubicBezTo>
                    <a:pt x="4987775" y="0"/>
                    <a:pt x="4990060" y="946"/>
                    <a:pt x="4991744" y="2631"/>
                  </a:cubicBezTo>
                  <a:cubicBezTo>
                    <a:pt x="4993429" y="4315"/>
                    <a:pt x="4994375" y="6600"/>
                    <a:pt x="4994375" y="8982"/>
                  </a:cubicBezTo>
                  <a:lnTo>
                    <a:pt x="4994375" y="1739596"/>
                  </a:lnTo>
                  <a:cubicBezTo>
                    <a:pt x="4994375" y="1744556"/>
                    <a:pt x="4990354" y="1748578"/>
                    <a:pt x="4985393" y="1748578"/>
                  </a:cubicBezTo>
                  <a:lnTo>
                    <a:pt x="8982" y="1748578"/>
                  </a:lnTo>
                  <a:cubicBezTo>
                    <a:pt x="4021" y="1748578"/>
                    <a:pt x="0" y="1744556"/>
                    <a:pt x="0" y="1739596"/>
                  </a:cubicBezTo>
                  <a:lnTo>
                    <a:pt x="0" y="8982"/>
                  </a:lnTo>
                  <a:cubicBezTo>
                    <a:pt x="0" y="4021"/>
                    <a:pt x="4021" y="0"/>
                    <a:pt x="8982" y="0"/>
                  </a:cubicBezTo>
                  <a:close/>
                </a:path>
              </a:pathLst>
            </a:custGeom>
            <a:solidFill>
              <a:srgbClr val="11858E"/>
            </a:solidFill>
            <a:ln cap="rnd">
              <a:noFill/>
              <a:prstDash val="solid"/>
              <a:round/>
            </a:ln>
          </p:spPr>
          <p:txBody>
            <a:bodyPr/>
            <a:lstStyle/>
            <a:p>
              <a:endParaRPr lang="en-US"/>
            </a:p>
          </p:txBody>
        </p:sp>
        <p:sp>
          <p:nvSpPr>
            <p:cNvPr id="4" name="TextBox 4"/>
            <p:cNvSpPr txBox="1"/>
            <p:nvPr/>
          </p:nvSpPr>
          <p:spPr>
            <a:xfrm>
              <a:off x="0" y="19050"/>
              <a:ext cx="4994375" cy="1729528"/>
            </a:xfrm>
            <a:prstGeom prst="rect">
              <a:avLst/>
            </a:prstGeom>
          </p:spPr>
          <p:txBody>
            <a:bodyPr lIns="50800" tIns="50800" rIns="50800" bIns="50800" rtlCol="0" anchor="ctr"/>
            <a:lstStyle/>
            <a:p>
              <a:pPr algn="ctr">
                <a:lnSpc>
                  <a:spcPts val="1260"/>
                </a:lnSpc>
              </a:pPr>
              <a:endParaRPr/>
            </a:p>
          </p:txBody>
        </p:sp>
      </p:grpSp>
      <p:grpSp>
        <p:nvGrpSpPr>
          <p:cNvPr id="5" name="Group 5"/>
          <p:cNvGrpSpPr/>
          <p:nvPr/>
        </p:nvGrpSpPr>
        <p:grpSpPr>
          <a:xfrm>
            <a:off x="-973779" y="2836079"/>
            <a:ext cx="17560545" cy="2548385"/>
            <a:chOff x="0" y="0"/>
            <a:chExt cx="4625000" cy="671179"/>
          </a:xfrm>
        </p:grpSpPr>
        <p:sp>
          <p:nvSpPr>
            <p:cNvPr id="6" name="Freeform 6"/>
            <p:cNvSpPr/>
            <p:nvPr/>
          </p:nvSpPr>
          <p:spPr>
            <a:xfrm>
              <a:off x="0" y="0"/>
              <a:ext cx="4624999" cy="671179"/>
            </a:xfrm>
            <a:custGeom>
              <a:avLst/>
              <a:gdLst/>
              <a:ahLst/>
              <a:cxnLst/>
              <a:rect l="l" t="t" r="r" b="b"/>
              <a:pathLst>
                <a:path w="4624999" h="671179">
                  <a:moveTo>
                    <a:pt x="9699" y="0"/>
                  </a:moveTo>
                  <a:lnTo>
                    <a:pt x="4615300" y="0"/>
                  </a:lnTo>
                  <a:cubicBezTo>
                    <a:pt x="4617873" y="0"/>
                    <a:pt x="4620340" y="1022"/>
                    <a:pt x="4622159" y="2841"/>
                  </a:cubicBezTo>
                  <a:cubicBezTo>
                    <a:pt x="4623977" y="4660"/>
                    <a:pt x="4624999" y="7127"/>
                    <a:pt x="4624999" y="9699"/>
                  </a:cubicBezTo>
                  <a:lnTo>
                    <a:pt x="4624999" y="661480"/>
                  </a:lnTo>
                  <a:cubicBezTo>
                    <a:pt x="4624999" y="666837"/>
                    <a:pt x="4620657" y="671179"/>
                    <a:pt x="4615300" y="671179"/>
                  </a:cubicBezTo>
                  <a:lnTo>
                    <a:pt x="9699" y="671179"/>
                  </a:lnTo>
                  <a:cubicBezTo>
                    <a:pt x="4342" y="671179"/>
                    <a:pt x="0" y="666837"/>
                    <a:pt x="0" y="661480"/>
                  </a:cubicBezTo>
                  <a:lnTo>
                    <a:pt x="0" y="9699"/>
                  </a:lnTo>
                  <a:cubicBezTo>
                    <a:pt x="0" y="4342"/>
                    <a:pt x="4342" y="0"/>
                    <a:pt x="9699" y="0"/>
                  </a:cubicBezTo>
                  <a:close/>
                </a:path>
              </a:pathLst>
            </a:custGeom>
            <a:solidFill>
              <a:srgbClr val="102D7B"/>
            </a:solidFill>
            <a:ln w="38100" cap="rnd">
              <a:solidFill>
                <a:srgbClr val="2D3880"/>
              </a:solidFill>
              <a:prstDash val="solid"/>
              <a:round/>
            </a:ln>
          </p:spPr>
          <p:txBody>
            <a:bodyPr/>
            <a:lstStyle/>
            <a:p>
              <a:endParaRPr lang="en-US"/>
            </a:p>
          </p:txBody>
        </p:sp>
        <p:sp>
          <p:nvSpPr>
            <p:cNvPr id="7" name="TextBox 7"/>
            <p:cNvSpPr txBox="1"/>
            <p:nvPr/>
          </p:nvSpPr>
          <p:spPr>
            <a:xfrm>
              <a:off x="0" y="19050"/>
              <a:ext cx="4625000" cy="652129"/>
            </a:xfrm>
            <a:prstGeom prst="rect">
              <a:avLst/>
            </a:prstGeom>
          </p:spPr>
          <p:txBody>
            <a:bodyPr lIns="50800" tIns="50800" rIns="50800" bIns="50800" rtlCol="0" anchor="ctr"/>
            <a:lstStyle/>
            <a:p>
              <a:pPr algn="ctr">
                <a:lnSpc>
                  <a:spcPts val="1260"/>
                </a:lnSpc>
              </a:pPr>
              <a:endParaRPr/>
            </a:p>
          </p:txBody>
        </p:sp>
      </p:grpSp>
      <p:sp>
        <p:nvSpPr>
          <p:cNvPr id="8" name="AutoShape 8"/>
          <p:cNvSpPr/>
          <p:nvPr/>
        </p:nvSpPr>
        <p:spPr>
          <a:xfrm flipV="1">
            <a:off x="17460294" y="4955846"/>
            <a:ext cx="0" cy="7097284"/>
          </a:xfrm>
          <a:prstGeom prst="line">
            <a:avLst/>
          </a:prstGeom>
          <a:ln w="38100" cap="flat">
            <a:solidFill>
              <a:srgbClr val="21C4D5"/>
            </a:solidFill>
            <a:prstDash val="solid"/>
            <a:headEnd type="none" w="sm" len="sm"/>
            <a:tailEnd type="none" w="sm" len="sm"/>
          </a:ln>
        </p:spPr>
        <p:txBody>
          <a:bodyPr/>
          <a:lstStyle/>
          <a:p>
            <a:endParaRPr lang="en-US"/>
          </a:p>
        </p:txBody>
      </p:sp>
      <p:grpSp>
        <p:nvGrpSpPr>
          <p:cNvPr id="9" name="Group 9"/>
          <p:cNvGrpSpPr/>
          <p:nvPr/>
        </p:nvGrpSpPr>
        <p:grpSpPr>
          <a:xfrm>
            <a:off x="16821598" y="809849"/>
            <a:ext cx="437702" cy="43770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02D7B"/>
            </a:solidFill>
          </p:spPr>
          <p:txBody>
            <a:bodyPr/>
            <a:lstStyle/>
            <a:p>
              <a:endParaRPr lang="en-US"/>
            </a:p>
          </p:txBody>
        </p:sp>
        <p:sp>
          <p:nvSpPr>
            <p:cNvPr id="11" name="TextBox 1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 name="Group 12"/>
          <p:cNvGrpSpPr/>
          <p:nvPr/>
        </p:nvGrpSpPr>
        <p:grpSpPr>
          <a:xfrm>
            <a:off x="16149064" y="809849"/>
            <a:ext cx="437702" cy="43770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C4D5"/>
            </a:solidFill>
          </p:spPr>
          <p:txBody>
            <a:bodyPr/>
            <a:lstStyle/>
            <a:p>
              <a:endParaRPr lang="en-US"/>
            </a:p>
          </p:txBody>
        </p:sp>
        <p:sp>
          <p:nvSpPr>
            <p:cNvPr id="14" name="TextBox 1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10918384" y="1814643"/>
            <a:ext cx="437702" cy="43770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1C4D5"/>
            </a:solidFill>
          </p:spPr>
          <p:txBody>
            <a:bodyPr/>
            <a:lstStyle/>
            <a:p>
              <a:endParaRPr lang="en-US"/>
            </a:p>
          </p:txBody>
        </p:sp>
        <p:sp>
          <p:nvSpPr>
            <p:cNvPr id="17" name="TextBox 1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8" name="AutoShape 18"/>
          <p:cNvSpPr/>
          <p:nvPr/>
        </p:nvSpPr>
        <p:spPr>
          <a:xfrm flipV="1">
            <a:off x="11137235" y="-5499562"/>
            <a:ext cx="0" cy="7314205"/>
          </a:xfrm>
          <a:prstGeom prst="line">
            <a:avLst/>
          </a:prstGeom>
          <a:ln w="38100" cap="flat">
            <a:solidFill>
              <a:srgbClr val="D1D0D0"/>
            </a:solidFill>
            <a:prstDash val="solid"/>
            <a:headEnd type="none" w="sm" len="sm"/>
            <a:tailEnd type="none" w="sm" len="sm"/>
          </a:ln>
        </p:spPr>
        <p:txBody>
          <a:bodyPr/>
          <a:lstStyle/>
          <a:p>
            <a:endParaRPr lang="en-US"/>
          </a:p>
        </p:txBody>
      </p:sp>
      <p:grpSp>
        <p:nvGrpSpPr>
          <p:cNvPr id="19" name="Group 19"/>
          <p:cNvGrpSpPr/>
          <p:nvPr/>
        </p:nvGrpSpPr>
        <p:grpSpPr>
          <a:xfrm>
            <a:off x="10918384" y="5664839"/>
            <a:ext cx="5668383" cy="3448050"/>
            <a:chOff x="0" y="0"/>
            <a:chExt cx="1492907" cy="908128"/>
          </a:xfrm>
        </p:grpSpPr>
        <p:sp>
          <p:nvSpPr>
            <p:cNvPr id="20" name="Freeform 20"/>
            <p:cNvSpPr/>
            <p:nvPr/>
          </p:nvSpPr>
          <p:spPr>
            <a:xfrm>
              <a:off x="0" y="0"/>
              <a:ext cx="1492907" cy="908128"/>
            </a:xfrm>
            <a:custGeom>
              <a:avLst/>
              <a:gdLst/>
              <a:ahLst/>
              <a:cxnLst/>
              <a:rect l="l" t="t" r="r" b="b"/>
              <a:pathLst>
                <a:path w="1492907" h="908128">
                  <a:moveTo>
                    <a:pt x="30048" y="0"/>
                  </a:moveTo>
                  <a:lnTo>
                    <a:pt x="1462860" y="0"/>
                  </a:lnTo>
                  <a:cubicBezTo>
                    <a:pt x="1479454" y="0"/>
                    <a:pt x="1492907" y="13453"/>
                    <a:pt x="1492907" y="30048"/>
                  </a:cubicBezTo>
                  <a:lnTo>
                    <a:pt x="1492907" y="878081"/>
                  </a:lnTo>
                  <a:cubicBezTo>
                    <a:pt x="1492907" y="894676"/>
                    <a:pt x="1479454" y="908128"/>
                    <a:pt x="1462860" y="908128"/>
                  </a:cubicBezTo>
                  <a:lnTo>
                    <a:pt x="30048" y="908128"/>
                  </a:lnTo>
                  <a:cubicBezTo>
                    <a:pt x="13453" y="908128"/>
                    <a:pt x="0" y="894676"/>
                    <a:pt x="0" y="878081"/>
                  </a:cubicBezTo>
                  <a:lnTo>
                    <a:pt x="0" y="30048"/>
                  </a:lnTo>
                  <a:cubicBezTo>
                    <a:pt x="0" y="13453"/>
                    <a:pt x="13453" y="0"/>
                    <a:pt x="30048" y="0"/>
                  </a:cubicBezTo>
                  <a:close/>
                </a:path>
              </a:pathLst>
            </a:custGeom>
            <a:solidFill>
              <a:srgbClr val="FFED00"/>
            </a:solidFill>
          </p:spPr>
          <p:txBody>
            <a:bodyPr/>
            <a:lstStyle/>
            <a:p>
              <a:endParaRPr lang="en-US"/>
            </a:p>
          </p:txBody>
        </p:sp>
        <p:sp>
          <p:nvSpPr>
            <p:cNvPr id="21" name="TextBox 21"/>
            <p:cNvSpPr txBox="1"/>
            <p:nvPr/>
          </p:nvSpPr>
          <p:spPr>
            <a:xfrm>
              <a:off x="0" y="-57150"/>
              <a:ext cx="1492907" cy="965278"/>
            </a:xfrm>
            <a:prstGeom prst="rect">
              <a:avLst/>
            </a:prstGeom>
          </p:spPr>
          <p:txBody>
            <a:bodyPr lIns="50800" tIns="50800" rIns="50800" bIns="50800" rtlCol="0" anchor="ctr"/>
            <a:lstStyle/>
            <a:p>
              <a:pPr algn="ctr">
                <a:lnSpc>
                  <a:spcPts val="4479"/>
                </a:lnSpc>
              </a:pPr>
              <a:r>
                <a:rPr lang="en-US" sz="3199" b="1">
                  <a:solidFill>
                    <a:srgbClr val="000000"/>
                  </a:solidFill>
                  <a:latin typeface="Aileron Heavy"/>
                  <a:ea typeface="Aileron Heavy"/>
                  <a:cs typeface="Aileron Heavy"/>
                  <a:sym typeface="Aileron Heavy"/>
                </a:rPr>
                <a:t>CSA Compliant does NOT mean legal.</a:t>
              </a:r>
              <a:r>
                <a:rPr lang="en-US" sz="3199" b="1">
                  <a:solidFill>
                    <a:srgbClr val="000000"/>
                  </a:solidFill>
                  <a:latin typeface="Aileron Bold"/>
                  <a:ea typeface="Aileron Bold"/>
                  <a:cs typeface="Aileron Bold"/>
                  <a:sym typeface="Aileron Bold"/>
                </a:rPr>
                <a:t> Because state licensed medical marijuana lacks formal FDA approval, it </a:t>
              </a:r>
              <a:r>
                <a:rPr lang="en-US" sz="3199" b="1" i="1">
                  <a:solidFill>
                    <a:srgbClr val="000000"/>
                  </a:solidFill>
                  <a:latin typeface="Aileron Bold Italics"/>
                  <a:ea typeface="Aileron Bold Italics"/>
                  <a:cs typeface="Aileron Bold Italics"/>
                  <a:sym typeface="Aileron Bold Italics"/>
                </a:rPr>
                <a:t>appears</a:t>
              </a:r>
              <a:r>
                <a:rPr lang="en-US" sz="3199" b="1">
                  <a:solidFill>
                    <a:srgbClr val="000000"/>
                  </a:solidFill>
                  <a:latin typeface="Aileron Bold"/>
                  <a:ea typeface="Aileron Bold"/>
                  <a:cs typeface="Aileron Bold"/>
                  <a:sym typeface="Aileron Bold"/>
                </a:rPr>
                <a:t> to remain </a:t>
              </a:r>
              <a:r>
                <a:rPr lang="en-US" sz="3199" b="1" u="sng">
                  <a:solidFill>
                    <a:srgbClr val="000000"/>
                  </a:solidFill>
                  <a:latin typeface="Aileron Bold"/>
                  <a:ea typeface="Aileron Bold"/>
                  <a:cs typeface="Aileron Bold"/>
                  <a:sym typeface="Aileron Bold"/>
                </a:rPr>
                <a:t>illegal</a:t>
              </a:r>
              <a:r>
                <a:rPr lang="en-US" sz="3199" b="1">
                  <a:solidFill>
                    <a:srgbClr val="000000"/>
                  </a:solidFill>
                  <a:latin typeface="Aileron Bold"/>
                  <a:ea typeface="Aileron Bold"/>
                  <a:cs typeface="Aileron Bold"/>
                  <a:sym typeface="Aileron Bold"/>
                </a:rPr>
                <a:t> under the FD&amp;C Act</a:t>
              </a:r>
            </a:p>
          </p:txBody>
        </p:sp>
      </p:grpSp>
      <p:sp>
        <p:nvSpPr>
          <p:cNvPr id="22" name="TextBox 22"/>
          <p:cNvSpPr txBox="1"/>
          <p:nvPr/>
        </p:nvSpPr>
        <p:spPr>
          <a:xfrm>
            <a:off x="1001044" y="3083888"/>
            <a:ext cx="14818109" cy="2128520"/>
          </a:xfrm>
          <a:prstGeom prst="rect">
            <a:avLst/>
          </a:prstGeom>
        </p:spPr>
        <p:txBody>
          <a:bodyPr lIns="0" tIns="0" rIns="0" bIns="0" rtlCol="0" anchor="t">
            <a:spAutoFit/>
          </a:bodyPr>
          <a:lstStyle/>
          <a:p>
            <a:pPr algn="just">
              <a:lnSpc>
                <a:spcPts val="2799"/>
              </a:lnSpc>
            </a:pPr>
            <a:r>
              <a:rPr lang="en-US" sz="2799">
                <a:solidFill>
                  <a:srgbClr val="F5F7F8"/>
                </a:solidFill>
                <a:latin typeface="Aileron"/>
                <a:ea typeface="Aileron"/>
                <a:cs typeface="Aileron"/>
                <a:sym typeface="Aileron"/>
              </a:rPr>
              <a:t>April DOJ Rule references 21 CFR 1318.04(b), stating that </a:t>
            </a:r>
            <a:r>
              <a:rPr lang="en-US" sz="2799" b="1">
                <a:solidFill>
                  <a:srgbClr val="21C4D5"/>
                </a:solidFill>
                <a:latin typeface="Aileron Bold"/>
                <a:ea typeface="Aileron Bold"/>
                <a:cs typeface="Aileron Bold"/>
                <a:sym typeface="Aileron Bold"/>
              </a:rPr>
              <a:t>“medicinal cannabis”</a:t>
            </a:r>
            <a:r>
              <a:rPr lang="en-US" sz="2799">
                <a:solidFill>
                  <a:srgbClr val="F5F7F8"/>
                </a:solidFill>
                <a:latin typeface="Aileron"/>
                <a:ea typeface="Aileron"/>
                <a:cs typeface="Aileron"/>
                <a:sym typeface="Aileron"/>
              </a:rPr>
              <a:t> is exempt from the requirement to monopolize the wholesale trade.</a:t>
            </a:r>
          </a:p>
          <a:p>
            <a:pPr algn="just">
              <a:lnSpc>
                <a:spcPts val="2799"/>
              </a:lnSpc>
            </a:pPr>
            <a:endParaRPr lang="en-US" sz="2799">
              <a:solidFill>
                <a:srgbClr val="F5F7F8"/>
              </a:solidFill>
              <a:latin typeface="Aileron"/>
              <a:ea typeface="Aileron"/>
              <a:cs typeface="Aileron"/>
              <a:sym typeface="Aileron"/>
            </a:endParaRPr>
          </a:p>
          <a:p>
            <a:pPr algn="just">
              <a:lnSpc>
                <a:spcPts val="2799"/>
              </a:lnSpc>
            </a:pPr>
            <a:r>
              <a:rPr lang="en-US" sz="2799">
                <a:solidFill>
                  <a:srgbClr val="F5F7F8"/>
                </a:solidFill>
                <a:latin typeface="Aileron"/>
                <a:ea typeface="Aileron"/>
                <a:cs typeface="Aileron"/>
                <a:sym typeface="Aileron"/>
              </a:rPr>
              <a:t>Per 21 CFR 1318.02(b) </a:t>
            </a:r>
            <a:r>
              <a:rPr lang="en-US" sz="2799" b="1">
                <a:solidFill>
                  <a:srgbClr val="21C4D5"/>
                </a:solidFill>
                <a:latin typeface="Aileron Bold"/>
                <a:ea typeface="Aileron Bold"/>
                <a:cs typeface="Aileron Bold"/>
                <a:sym typeface="Aileron Bold"/>
              </a:rPr>
              <a:t>“medicinal cannabis”</a:t>
            </a:r>
            <a:r>
              <a:rPr lang="en-US" sz="2799">
                <a:solidFill>
                  <a:srgbClr val="F5F7F8"/>
                </a:solidFill>
                <a:latin typeface="Aileron"/>
                <a:ea typeface="Aileron"/>
                <a:cs typeface="Aileron"/>
                <a:sym typeface="Aileron"/>
              </a:rPr>
              <a:t> is </a:t>
            </a:r>
            <a:r>
              <a:rPr lang="en-US" sz="2799" i="1">
                <a:solidFill>
                  <a:srgbClr val="F5F7F8"/>
                </a:solidFill>
                <a:latin typeface="Aileron Italics"/>
                <a:ea typeface="Aileron Italics"/>
                <a:cs typeface="Aileron Italics"/>
                <a:sym typeface="Aileron Italics"/>
              </a:rPr>
              <a:t>“a drug or product made from the cannabis plant, or derivatives thereof, </a:t>
            </a:r>
            <a:r>
              <a:rPr lang="en-US" sz="2799" b="1" i="1" u="sng">
                <a:solidFill>
                  <a:srgbClr val="F5F7F8"/>
                </a:solidFill>
                <a:latin typeface="Aileron Bold Italics"/>
                <a:ea typeface="Aileron Bold Italics"/>
                <a:cs typeface="Aileron Bold Italics"/>
                <a:sym typeface="Aileron Bold Italics"/>
              </a:rPr>
              <a:t>that can be legally marketed under the Federal Food, Drug, and Cosmetic Act.”</a:t>
            </a:r>
          </a:p>
        </p:txBody>
      </p:sp>
      <p:sp>
        <p:nvSpPr>
          <p:cNvPr id="23" name="TextBox 23"/>
          <p:cNvSpPr txBox="1"/>
          <p:nvPr/>
        </p:nvSpPr>
        <p:spPr>
          <a:xfrm>
            <a:off x="943195" y="5937560"/>
            <a:ext cx="9099852" cy="3168650"/>
          </a:xfrm>
          <a:prstGeom prst="rect">
            <a:avLst/>
          </a:prstGeom>
        </p:spPr>
        <p:txBody>
          <a:bodyPr lIns="0" tIns="0" rIns="0" bIns="0" rtlCol="0" anchor="t">
            <a:spAutoFit/>
          </a:bodyPr>
          <a:lstStyle/>
          <a:p>
            <a:pPr algn="just">
              <a:lnSpc>
                <a:spcPts val="2500"/>
              </a:lnSpc>
            </a:pPr>
            <a:r>
              <a:rPr lang="en-US" sz="2500">
                <a:solidFill>
                  <a:srgbClr val="000000"/>
                </a:solidFill>
                <a:latin typeface="Aileron"/>
                <a:ea typeface="Aileron"/>
                <a:cs typeface="Aileron"/>
                <a:sym typeface="Aileron"/>
              </a:rPr>
              <a:t>Additionally, per Gov. Exhibit 1 (May 2024 NPRM) :</a:t>
            </a:r>
          </a:p>
          <a:p>
            <a:pPr marL="539751" lvl="1" indent="-269876" algn="just">
              <a:lnSpc>
                <a:spcPts val="2500"/>
              </a:lnSpc>
              <a:buFont typeface="Arial"/>
              <a:buChar char="•"/>
            </a:pPr>
            <a:r>
              <a:rPr lang="en-US" sz="2500" i="1">
                <a:solidFill>
                  <a:srgbClr val="000000"/>
                </a:solidFill>
                <a:latin typeface="Aileron Italics"/>
                <a:ea typeface="Aileron Italics"/>
                <a:cs typeface="Aileron Italics"/>
                <a:sym typeface="Aileron Italics"/>
              </a:rPr>
              <a:t>Any drugs containing a substance within the CSA's definition of “marijuana” would also </a:t>
            </a:r>
            <a:r>
              <a:rPr lang="en-US" sz="2500" b="1" i="1" u="sng">
                <a:solidFill>
                  <a:srgbClr val="000000"/>
                </a:solidFill>
                <a:latin typeface="Aileron Bold Italics"/>
                <a:ea typeface="Aileron Bold Italics"/>
                <a:cs typeface="Aileron Bold Italics"/>
                <a:sym typeface="Aileron Bold Italics"/>
              </a:rPr>
              <a:t>remain subject to the applicable prohibitions in the Federal Food, Drug, and Cosmetic Act (“FDCA”)”</a:t>
            </a:r>
          </a:p>
          <a:p>
            <a:pPr marL="539751" lvl="1" indent="-269876" algn="just">
              <a:lnSpc>
                <a:spcPts val="2500"/>
              </a:lnSpc>
              <a:buFont typeface="Arial"/>
              <a:buChar char="•"/>
            </a:pPr>
            <a:r>
              <a:rPr lang="en-US" sz="2500">
                <a:solidFill>
                  <a:srgbClr val="000000"/>
                </a:solidFill>
                <a:latin typeface="Aileron"/>
                <a:ea typeface="Aileron"/>
                <a:cs typeface="Aileron"/>
                <a:sym typeface="Aileron"/>
              </a:rPr>
              <a:t>It also specifies that the recommendation of Schedule III </a:t>
            </a:r>
            <a:r>
              <a:rPr lang="en-US" sz="2500" i="1">
                <a:solidFill>
                  <a:srgbClr val="000000"/>
                </a:solidFill>
                <a:latin typeface="Aileron Italics"/>
                <a:ea typeface="Aileron Italics"/>
                <a:cs typeface="Aileron Italics"/>
                <a:sym typeface="Aileron Italics"/>
              </a:rPr>
              <a:t>“</a:t>
            </a:r>
            <a:r>
              <a:rPr lang="en-US" sz="2500" b="1" i="1">
                <a:solidFill>
                  <a:srgbClr val="000000"/>
                </a:solidFill>
                <a:latin typeface="Aileron Bold Italics"/>
                <a:ea typeface="Aileron Bold Italics"/>
                <a:cs typeface="Aileron Bold Italics"/>
                <a:sym typeface="Aileron Bold Italics"/>
              </a:rPr>
              <a:t>was not meant to be, nor is it, a determination of s</a:t>
            </a:r>
            <a:r>
              <a:rPr lang="en-US" sz="2500" b="1" i="1" u="none">
                <a:solidFill>
                  <a:srgbClr val="000000"/>
                </a:solidFill>
                <a:latin typeface="Aileron Bold Italics"/>
                <a:ea typeface="Aileron Bold Italics"/>
                <a:cs typeface="Aileron Bold Italics"/>
                <a:sym typeface="Aileron Bold Italics"/>
              </a:rPr>
              <a:t>a</a:t>
            </a:r>
            <a:r>
              <a:rPr lang="en-US" sz="2500" b="1" i="1">
                <a:solidFill>
                  <a:srgbClr val="000000"/>
                </a:solidFill>
                <a:latin typeface="Aileron Bold Italics"/>
                <a:ea typeface="Aileron Bold Italics"/>
                <a:cs typeface="Aileron Bold Italics"/>
                <a:sym typeface="Aileron Bold Italics"/>
              </a:rPr>
              <a:t>fe</a:t>
            </a:r>
            <a:r>
              <a:rPr lang="en-US" sz="2500" b="1" i="1" u="none">
                <a:solidFill>
                  <a:srgbClr val="000000"/>
                </a:solidFill>
                <a:latin typeface="Aileron Bold Italics"/>
                <a:ea typeface="Aileron Bold Italics"/>
                <a:cs typeface="Aileron Bold Italics"/>
                <a:sym typeface="Aileron Bold Italics"/>
              </a:rPr>
              <a:t>t</a:t>
            </a:r>
            <a:r>
              <a:rPr lang="en-US" sz="2500" b="1" i="1">
                <a:solidFill>
                  <a:srgbClr val="000000"/>
                </a:solidFill>
                <a:latin typeface="Aileron Bold Italics"/>
                <a:ea typeface="Aileron Bold Italics"/>
                <a:cs typeface="Aileron Bold Italics"/>
                <a:sym typeface="Aileron Bold Italics"/>
              </a:rPr>
              <a:t>y</a:t>
            </a:r>
            <a:r>
              <a:rPr lang="en-US" sz="2500" b="1" i="1" u="none">
                <a:solidFill>
                  <a:srgbClr val="000000"/>
                </a:solidFill>
                <a:latin typeface="Aileron Bold Italics"/>
                <a:ea typeface="Aileron Bold Italics"/>
                <a:cs typeface="Aileron Bold Italics"/>
                <a:sym typeface="Aileron Bold Italics"/>
              </a:rPr>
              <a:t> an</a:t>
            </a:r>
            <a:r>
              <a:rPr lang="en-US" sz="2500" b="1" i="1">
                <a:solidFill>
                  <a:srgbClr val="000000"/>
                </a:solidFill>
                <a:latin typeface="Aileron Bold Italics"/>
                <a:ea typeface="Aileron Bold Italics"/>
                <a:cs typeface="Aileron Bold Italics"/>
                <a:sym typeface="Aileron Bold Italics"/>
              </a:rPr>
              <a:t>d</a:t>
            </a:r>
            <a:r>
              <a:rPr lang="en-US" sz="2500" b="1" i="1" u="none">
                <a:solidFill>
                  <a:srgbClr val="000000"/>
                </a:solidFill>
                <a:latin typeface="Aileron Bold Italics"/>
                <a:ea typeface="Aileron Bold Italics"/>
                <a:cs typeface="Aileron Bold Italics"/>
                <a:sym typeface="Aileron Bold Italics"/>
              </a:rPr>
              <a:t> e</a:t>
            </a:r>
            <a:r>
              <a:rPr lang="en-US" sz="2500" b="1" i="1">
                <a:solidFill>
                  <a:srgbClr val="000000"/>
                </a:solidFill>
                <a:latin typeface="Aileron Bold Italics"/>
                <a:ea typeface="Aileron Bold Italics"/>
                <a:cs typeface="Aileron Bold Italics"/>
                <a:sym typeface="Aileron Bold Italics"/>
              </a:rPr>
              <a:t>ffic</a:t>
            </a:r>
            <a:r>
              <a:rPr lang="en-US" sz="2500" b="1" i="1" u="none">
                <a:solidFill>
                  <a:srgbClr val="000000"/>
                </a:solidFill>
                <a:latin typeface="Aileron Bold Italics"/>
                <a:ea typeface="Aileron Bold Italics"/>
                <a:cs typeface="Aileron Bold Italics"/>
                <a:sym typeface="Aileron Bold Italics"/>
              </a:rPr>
              <a:t>a</a:t>
            </a:r>
            <a:r>
              <a:rPr lang="en-US" sz="2500" b="1" i="1">
                <a:solidFill>
                  <a:srgbClr val="000000"/>
                </a:solidFill>
                <a:latin typeface="Aileron Bold Italics"/>
                <a:ea typeface="Aileron Bold Italics"/>
                <a:cs typeface="Aileron Bold Italics"/>
                <a:sym typeface="Aileron Bold Italics"/>
              </a:rPr>
              <a:t>c</a:t>
            </a:r>
            <a:r>
              <a:rPr lang="en-US" sz="2500" b="1" i="1" u="none">
                <a:solidFill>
                  <a:srgbClr val="000000"/>
                </a:solidFill>
                <a:latin typeface="Aileron Bold Italics"/>
                <a:ea typeface="Aileron Bold Italics"/>
                <a:cs typeface="Aileron Bold Italics"/>
                <a:sym typeface="Aileron Bold Italics"/>
              </a:rPr>
              <a:t>y under the Federal Food, Drug, and Cosmetic Act</a:t>
            </a:r>
            <a:r>
              <a:rPr lang="en-US" sz="2500" b="1" i="1">
                <a:solidFill>
                  <a:srgbClr val="000000"/>
                </a:solidFill>
                <a:latin typeface="Aileron Bold Italics"/>
                <a:ea typeface="Aileron Bold Italics"/>
                <a:cs typeface="Aileron Bold Italics"/>
                <a:sym typeface="Aileron Bold Italics"/>
              </a:rPr>
              <a:t>’s </a:t>
            </a:r>
            <a:r>
              <a:rPr lang="en-US" sz="2500" i="1">
                <a:solidFill>
                  <a:srgbClr val="000000"/>
                </a:solidFill>
                <a:latin typeface="Aileron Italics"/>
                <a:ea typeface="Aileron Italics"/>
                <a:cs typeface="Aileron Italics"/>
                <a:sym typeface="Aileron Italics"/>
              </a:rPr>
              <a:t>drug approval standard for new human or animal drugs</a:t>
            </a:r>
            <a:r>
              <a:rPr lang="en-US" sz="2500" i="1" u="none">
                <a:solidFill>
                  <a:srgbClr val="000000"/>
                </a:solidFill>
                <a:latin typeface="Aileron Italics"/>
                <a:ea typeface="Aileron Italics"/>
                <a:cs typeface="Aileron Italics"/>
                <a:sym typeface="Aileron Italics"/>
              </a:rPr>
              <a:t>”</a:t>
            </a:r>
          </a:p>
        </p:txBody>
      </p:sp>
      <p:sp>
        <p:nvSpPr>
          <p:cNvPr id="24" name="TextBox 24"/>
          <p:cNvSpPr txBox="1"/>
          <p:nvPr/>
        </p:nvSpPr>
        <p:spPr>
          <a:xfrm>
            <a:off x="12159060" y="9761429"/>
            <a:ext cx="5191212" cy="443953"/>
          </a:xfrm>
          <a:prstGeom prst="rect">
            <a:avLst/>
          </a:prstGeom>
        </p:spPr>
        <p:txBody>
          <a:bodyPr lIns="0" tIns="0" rIns="0" bIns="0" rtlCol="0" anchor="t">
            <a:spAutoFit/>
          </a:bodyPr>
          <a:lstStyle/>
          <a:p>
            <a:pPr algn="r">
              <a:lnSpc>
                <a:spcPts val="1712"/>
              </a:lnSpc>
            </a:pPr>
            <a:r>
              <a:rPr lang="en-US" sz="1902">
                <a:solidFill>
                  <a:srgbClr val="000000"/>
                </a:solidFill>
                <a:latin typeface="Aileron"/>
                <a:ea typeface="Aileron"/>
                <a:cs typeface="Aileron"/>
                <a:sym typeface="Aileron"/>
              </a:rPr>
              <a:t>For informational purposes. All rights reserved © 2026 CRB Monitor.</a:t>
            </a:r>
          </a:p>
        </p:txBody>
      </p:sp>
      <p:sp>
        <p:nvSpPr>
          <p:cNvPr id="25" name="TextBox 25"/>
          <p:cNvSpPr txBox="1"/>
          <p:nvPr/>
        </p:nvSpPr>
        <p:spPr>
          <a:xfrm>
            <a:off x="1001044" y="892428"/>
            <a:ext cx="10923691" cy="170738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Rescheduling Implications: </a:t>
            </a:r>
            <a:r>
              <a:rPr lang="en-US" sz="5600">
                <a:solidFill>
                  <a:srgbClr val="000000"/>
                </a:solidFill>
                <a:latin typeface="Pragmatica"/>
                <a:ea typeface="Pragmatica"/>
                <a:cs typeface="Pragmatica"/>
                <a:sym typeface="Pragmatica"/>
              </a:rPr>
              <a:t>Food, Drug &amp; Cosmetics Act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196682" y="3304228"/>
            <a:ext cx="18963017" cy="6639131"/>
            <a:chOff x="0" y="0"/>
            <a:chExt cx="4994375" cy="1748578"/>
          </a:xfrm>
        </p:grpSpPr>
        <p:sp>
          <p:nvSpPr>
            <p:cNvPr id="3" name="Freeform 3"/>
            <p:cNvSpPr/>
            <p:nvPr/>
          </p:nvSpPr>
          <p:spPr>
            <a:xfrm>
              <a:off x="0" y="0"/>
              <a:ext cx="4994375" cy="1748578"/>
            </a:xfrm>
            <a:custGeom>
              <a:avLst/>
              <a:gdLst/>
              <a:ahLst/>
              <a:cxnLst/>
              <a:rect l="l" t="t" r="r" b="b"/>
              <a:pathLst>
                <a:path w="4994375" h="1748578">
                  <a:moveTo>
                    <a:pt x="8982" y="0"/>
                  </a:moveTo>
                  <a:lnTo>
                    <a:pt x="4985393" y="0"/>
                  </a:lnTo>
                  <a:cubicBezTo>
                    <a:pt x="4987775" y="0"/>
                    <a:pt x="4990060" y="946"/>
                    <a:pt x="4991744" y="2631"/>
                  </a:cubicBezTo>
                  <a:cubicBezTo>
                    <a:pt x="4993429" y="4315"/>
                    <a:pt x="4994375" y="6600"/>
                    <a:pt x="4994375" y="8982"/>
                  </a:cubicBezTo>
                  <a:lnTo>
                    <a:pt x="4994375" y="1739596"/>
                  </a:lnTo>
                  <a:cubicBezTo>
                    <a:pt x="4994375" y="1744556"/>
                    <a:pt x="4990354" y="1748578"/>
                    <a:pt x="4985393" y="1748578"/>
                  </a:cubicBezTo>
                  <a:lnTo>
                    <a:pt x="8982" y="1748578"/>
                  </a:lnTo>
                  <a:cubicBezTo>
                    <a:pt x="4021" y="1748578"/>
                    <a:pt x="0" y="1744556"/>
                    <a:pt x="0" y="1739596"/>
                  </a:cubicBezTo>
                  <a:lnTo>
                    <a:pt x="0" y="8982"/>
                  </a:lnTo>
                  <a:cubicBezTo>
                    <a:pt x="0" y="4021"/>
                    <a:pt x="4021" y="0"/>
                    <a:pt x="8982" y="0"/>
                  </a:cubicBezTo>
                  <a:close/>
                </a:path>
              </a:pathLst>
            </a:custGeom>
            <a:solidFill>
              <a:srgbClr val="002367"/>
            </a:solidFill>
            <a:ln cap="rnd">
              <a:noFill/>
              <a:prstDash val="solid"/>
              <a:round/>
            </a:ln>
          </p:spPr>
          <p:txBody>
            <a:bodyPr/>
            <a:lstStyle/>
            <a:p>
              <a:endParaRPr lang="en-US"/>
            </a:p>
          </p:txBody>
        </p:sp>
        <p:sp>
          <p:nvSpPr>
            <p:cNvPr id="4" name="TextBox 4"/>
            <p:cNvSpPr txBox="1"/>
            <p:nvPr/>
          </p:nvSpPr>
          <p:spPr>
            <a:xfrm>
              <a:off x="0" y="19050"/>
              <a:ext cx="4994375" cy="1729528"/>
            </a:xfrm>
            <a:prstGeom prst="rect">
              <a:avLst/>
            </a:prstGeom>
          </p:spPr>
          <p:txBody>
            <a:bodyPr lIns="50800" tIns="50800" rIns="50800" bIns="50800" rtlCol="0" anchor="ctr"/>
            <a:lstStyle/>
            <a:p>
              <a:pPr algn="ctr">
                <a:lnSpc>
                  <a:spcPts val="1260"/>
                </a:lnSpc>
              </a:pPr>
              <a:endParaRPr/>
            </a:p>
          </p:txBody>
        </p:sp>
      </p:grpSp>
      <p:grpSp>
        <p:nvGrpSpPr>
          <p:cNvPr id="5" name="Group 5"/>
          <p:cNvGrpSpPr/>
          <p:nvPr/>
        </p:nvGrpSpPr>
        <p:grpSpPr>
          <a:xfrm>
            <a:off x="16821598" y="809849"/>
            <a:ext cx="437702" cy="437702"/>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E"/>
            </a:solidFill>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 name="Group 8"/>
          <p:cNvGrpSpPr/>
          <p:nvPr/>
        </p:nvGrpSpPr>
        <p:grpSpPr>
          <a:xfrm>
            <a:off x="16149064" y="809849"/>
            <a:ext cx="437702" cy="4377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1" name="Group 11"/>
          <p:cNvGrpSpPr/>
          <p:nvPr/>
        </p:nvGrpSpPr>
        <p:grpSpPr>
          <a:xfrm>
            <a:off x="10918384" y="2028414"/>
            <a:ext cx="437702" cy="43770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4" name="AutoShape 14"/>
          <p:cNvSpPr/>
          <p:nvPr/>
        </p:nvSpPr>
        <p:spPr>
          <a:xfrm flipV="1">
            <a:off x="11137235" y="-5499562"/>
            <a:ext cx="0" cy="7527976"/>
          </a:xfrm>
          <a:prstGeom prst="line">
            <a:avLst/>
          </a:prstGeom>
          <a:ln w="38100" cap="flat">
            <a:solidFill>
              <a:srgbClr val="102D7B"/>
            </a:solidFill>
            <a:prstDash val="solid"/>
            <a:headEnd type="none" w="sm" len="sm"/>
            <a:tailEnd type="none" w="sm" len="sm"/>
          </a:ln>
        </p:spPr>
        <p:txBody>
          <a:bodyPr/>
          <a:lstStyle/>
          <a:p>
            <a:endParaRPr lang="en-US"/>
          </a:p>
        </p:txBody>
      </p:sp>
      <p:grpSp>
        <p:nvGrpSpPr>
          <p:cNvPr id="15" name="Group 15"/>
          <p:cNvGrpSpPr/>
          <p:nvPr/>
        </p:nvGrpSpPr>
        <p:grpSpPr>
          <a:xfrm>
            <a:off x="-1427461" y="3255913"/>
            <a:ext cx="17576525" cy="2725180"/>
            <a:chOff x="0" y="0"/>
            <a:chExt cx="4629208" cy="717743"/>
          </a:xfrm>
        </p:grpSpPr>
        <p:sp>
          <p:nvSpPr>
            <p:cNvPr id="16" name="Freeform 16"/>
            <p:cNvSpPr/>
            <p:nvPr/>
          </p:nvSpPr>
          <p:spPr>
            <a:xfrm>
              <a:off x="0" y="0"/>
              <a:ext cx="4629208" cy="717743"/>
            </a:xfrm>
            <a:custGeom>
              <a:avLst/>
              <a:gdLst/>
              <a:ahLst/>
              <a:cxnLst/>
              <a:rect l="l" t="t" r="r" b="b"/>
              <a:pathLst>
                <a:path w="4629208" h="717743">
                  <a:moveTo>
                    <a:pt x="9690" y="0"/>
                  </a:moveTo>
                  <a:lnTo>
                    <a:pt x="4619518" y="0"/>
                  </a:lnTo>
                  <a:cubicBezTo>
                    <a:pt x="4622088" y="0"/>
                    <a:pt x="4624553" y="1021"/>
                    <a:pt x="4626370" y="2838"/>
                  </a:cubicBezTo>
                  <a:cubicBezTo>
                    <a:pt x="4628187" y="4656"/>
                    <a:pt x="4629208" y="7120"/>
                    <a:pt x="4629208" y="9690"/>
                  </a:cubicBezTo>
                  <a:lnTo>
                    <a:pt x="4629208" y="708052"/>
                  </a:lnTo>
                  <a:cubicBezTo>
                    <a:pt x="4629208" y="710622"/>
                    <a:pt x="4628187" y="713087"/>
                    <a:pt x="4626370" y="714905"/>
                  </a:cubicBezTo>
                  <a:cubicBezTo>
                    <a:pt x="4624553" y="716722"/>
                    <a:pt x="4622088" y="717743"/>
                    <a:pt x="4619518" y="717743"/>
                  </a:cubicBezTo>
                  <a:lnTo>
                    <a:pt x="9690" y="717743"/>
                  </a:lnTo>
                  <a:cubicBezTo>
                    <a:pt x="7120" y="717743"/>
                    <a:pt x="4656" y="716722"/>
                    <a:pt x="2838" y="714905"/>
                  </a:cubicBezTo>
                  <a:cubicBezTo>
                    <a:pt x="1021" y="713087"/>
                    <a:pt x="0" y="710622"/>
                    <a:pt x="0" y="708052"/>
                  </a:cubicBezTo>
                  <a:lnTo>
                    <a:pt x="0" y="9690"/>
                  </a:lnTo>
                  <a:cubicBezTo>
                    <a:pt x="0" y="7120"/>
                    <a:pt x="1021" y="4656"/>
                    <a:pt x="2838" y="2838"/>
                  </a:cubicBezTo>
                  <a:cubicBezTo>
                    <a:pt x="4656" y="1021"/>
                    <a:pt x="7120" y="0"/>
                    <a:pt x="9690" y="0"/>
                  </a:cubicBezTo>
                  <a:close/>
                </a:path>
              </a:pathLst>
            </a:custGeom>
            <a:solidFill>
              <a:srgbClr val="008390"/>
            </a:solidFill>
            <a:ln w="76200" cap="rnd">
              <a:solidFill>
                <a:srgbClr val="000000"/>
              </a:solidFill>
              <a:prstDash val="solid"/>
              <a:round/>
            </a:ln>
          </p:spPr>
          <p:txBody>
            <a:bodyPr/>
            <a:lstStyle/>
            <a:p>
              <a:endParaRPr lang="en-US"/>
            </a:p>
          </p:txBody>
        </p:sp>
        <p:sp>
          <p:nvSpPr>
            <p:cNvPr id="17" name="TextBox 17"/>
            <p:cNvSpPr txBox="1"/>
            <p:nvPr/>
          </p:nvSpPr>
          <p:spPr>
            <a:xfrm>
              <a:off x="0" y="19050"/>
              <a:ext cx="4629208" cy="698693"/>
            </a:xfrm>
            <a:prstGeom prst="rect">
              <a:avLst/>
            </a:prstGeom>
          </p:spPr>
          <p:txBody>
            <a:bodyPr lIns="50800" tIns="50800" rIns="50800" bIns="50800" rtlCol="0" anchor="ctr"/>
            <a:lstStyle/>
            <a:p>
              <a:pPr algn="ctr">
                <a:lnSpc>
                  <a:spcPts val="1260"/>
                </a:lnSpc>
              </a:pPr>
              <a:endParaRPr/>
            </a:p>
          </p:txBody>
        </p:sp>
      </p:grpSp>
      <p:sp>
        <p:nvSpPr>
          <p:cNvPr id="18" name="TextBox 18"/>
          <p:cNvSpPr txBox="1"/>
          <p:nvPr/>
        </p:nvSpPr>
        <p:spPr>
          <a:xfrm>
            <a:off x="1093161" y="3458815"/>
            <a:ext cx="13695967" cy="2031325"/>
          </a:xfrm>
          <a:prstGeom prst="rect">
            <a:avLst/>
          </a:prstGeom>
        </p:spPr>
        <p:txBody>
          <a:bodyPr lIns="0" tIns="0" rIns="0" bIns="0" rtlCol="0" anchor="t">
            <a:spAutoFit/>
          </a:bodyPr>
          <a:lstStyle/>
          <a:p>
            <a:pPr algn="just"/>
            <a:r>
              <a:rPr lang="en-US" sz="3300" dirty="0">
                <a:solidFill>
                  <a:srgbClr val="FFFFFE"/>
                </a:solidFill>
                <a:latin typeface="Aileron"/>
                <a:ea typeface="Aileron"/>
                <a:cs typeface="Aileron"/>
                <a:sym typeface="Aileron"/>
              </a:rPr>
              <a:t>While Schedule III classification of cannabis </a:t>
            </a:r>
            <a:r>
              <a:rPr lang="en-US" sz="3300" b="1" dirty="0">
                <a:solidFill>
                  <a:srgbClr val="FFFFFE"/>
                </a:solidFill>
                <a:latin typeface="Aileron Bold"/>
                <a:ea typeface="Aileron Bold"/>
                <a:cs typeface="Aileron Bold"/>
                <a:sym typeface="Aileron Bold"/>
              </a:rPr>
              <a:t>DOES</a:t>
            </a:r>
            <a:r>
              <a:rPr lang="en-US" sz="3300" dirty="0">
                <a:solidFill>
                  <a:srgbClr val="FFFFFE"/>
                </a:solidFill>
                <a:latin typeface="Aileron"/>
                <a:ea typeface="Aileron"/>
                <a:cs typeface="Aileron"/>
                <a:sym typeface="Aileron"/>
              </a:rPr>
              <a:t> remove the application of 280E from cannabis businesses, this does not mean that CRBs will automati</a:t>
            </a:r>
            <a:r>
              <a:rPr lang="en-US" sz="3300" u="none" dirty="0">
                <a:solidFill>
                  <a:srgbClr val="FFFFFE"/>
                </a:solidFill>
                <a:latin typeface="Aileron"/>
                <a:ea typeface="Aileron"/>
                <a:cs typeface="Aileron"/>
                <a:sym typeface="Aileron"/>
              </a:rPr>
              <a:t>ca</a:t>
            </a:r>
            <a:r>
              <a:rPr lang="en-US" sz="3300" dirty="0">
                <a:solidFill>
                  <a:srgbClr val="FFFFFE"/>
                </a:solidFill>
                <a:latin typeface="Aileron"/>
                <a:ea typeface="Aileron"/>
                <a:cs typeface="Aileron"/>
                <a:sym typeface="Aileron"/>
              </a:rPr>
              <a:t>lly</a:t>
            </a:r>
            <a:r>
              <a:rPr lang="en-US" sz="3300" u="none" dirty="0">
                <a:solidFill>
                  <a:srgbClr val="FFFFFE"/>
                </a:solidFill>
                <a:latin typeface="Aileron"/>
                <a:ea typeface="Aileron"/>
                <a:cs typeface="Aileron"/>
                <a:sym typeface="Aileron"/>
              </a:rPr>
              <a:t> be a</a:t>
            </a:r>
            <a:r>
              <a:rPr lang="en-US" sz="3300" dirty="0">
                <a:solidFill>
                  <a:srgbClr val="FFFFFE"/>
                </a:solidFill>
                <a:latin typeface="Aileron"/>
                <a:ea typeface="Aileron"/>
                <a:cs typeface="Aileron"/>
                <a:sym typeface="Aileron"/>
              </a:rPr>
              <a:t>b</a:t>
            </a:r>
            <a:r>
              <a:rPr lang="en-US" sz="3300" u="none" dirty="0">
                <a:solidFill>
                  <a:srgbClr val="FFFFFE"/>
                </a:solidFill>
                <a:latin typeface="Aileron"/>
                <a:ea typeface="Aileron"/>
                <a:cs typeface="Aileron"/>
                <a:sym typeface="Aileron"/>
              </a:rPr>
              <a:t>le</a:t>
            </a:r>
            <a:r>
              <a:rPr lang="en-US" sz="3300" dirty="0">
                <a:solidFill>
                  <a:srgbClr val="FFFFFE"/>
                </a:solidFill>
                <a:latin typeface="Aileron"/>
                <a:ea typeface="Aileron"/>
                <a:cs typeface="Aileron"/>
                <a:sym typeface="Aileron"/>
              </a:rPr>
              <a:t> </a:t>
            </a:r>
            <a:r>
              <a:rPr lang="en-US" sz="3300" u="none" dirty="0">
                <a:solidFill>
                  <a:srgbClr val="FFFFFE"/>
                </a:solidFill>
                <a:latin typeface="Aileron"/>
                <a:ea typeface="Aileron"/>
                <a:cs typeface="Aileron"/>
                <a:sym typeface="Aileron"/>
              </a:rPr>
              <a:t>t</a:t>
            </a:r>
            <a:r>
              <a:rPr lang="en-US" sz="3300" dirty="0">
                <a:solidFill>
                  <a:srgbClr val="FFFFFE"/>
                </a:solidFill>
                <a:latin typeface="Aileron"/>
                <a:ea typeface="Aileron"/>
                <a:cs typeface="Aileron"/>
                <a:sym typeface="Aileron"/>
              </a:rPr>
              <a:t>o d</a:t>
            </a:r>
            <a:r>
              <a:rPr lang="en-US" sz="3300" u="none" dirty="0">
                <a:solidFill>
                  <a:srgbClr val="FFFFFE"/>
                </a:solidFill>
                <a:latin typeface="Aileron"/>
                <a:ea typeface="Aileron"/>
                <a:cs typeface="Aileron"/>
                <a:sym typeface="Aileron"/>
              </a:rPr>
              <a:t>ed</a:t>
            </a:r>
            <a:r>
              <a:rPr lang="en-US" sz="3300" dirty="0">
                <a:solidFill>
                  <a:srgbClr val="FFFFFE"/>
                </a:solidFill>
                <a:latin typeface="Aileron"/>
                <a:ea typeface="Aileron"/>
                <a:cs typeface="Aileron"/>
                <a:sym typeface="Aileron"/>
              </a:rPr>
              <a:t>uct</a:t>
            </a:r>
            <a:r>
              <a:rPr lang="en-US" sz="3300" u="none" dirty="0">
                <a:solidFill>
                  <a:srgbClr val="FFFFFE"/>
                </a:solidFill>
                <a:latin typeface="Aileron"/>
                <a:ea typeface="Aileron"/>
                <a:cs typeface="Aileron"/>
                <a:sym typeface="Aileron"/>
              </a:rPr>
              <a:t> </a:t>
            </a:r>
            <a:r>
              <a:rPr lang="en-US" sz="3300" dirty="0">
                <a:solidFill>
                  <a:srgbClr val="FFFFFE"/>
                </a:solidFill>
                <a:latin typeface="Aileron"/>
                <a:ea typeface="Aileron"/>
                <a:cs typeface="Aileron"/>
                <a:sym typeface="Aileron"/>
              </a:rPr>
              <a:t>b</a:t>
            </a:r>
            <a:r>
              <a:rPr lang="en-US" sz="3300" u="none" dirty="0">
                <a:solidFill>
                  <a:srgbClr val="FFFFFE"/>
                </a:solidFill>
                <a:latin typeface="Aileron"/>
                <a:ea typeface="Aileron"/>
                <a:cs typeface="Aileron"/>
                <a:sym typeface="Aileron"/>
              </a:rPr>
              <a:t>u</a:t>
            </a:r>
            <a:r>
              <a:rPr lang="en-US" sz="3300" dirty="0">
                <a:solidFill>
                  <a:srgbClr val="FFFFFE"/>
                </a:solidFill>
                <a:latin typeface="Aileron"/>
                <a:ea typeface="Aileron"/>
                <a:cs typeface="Aileron"/>
                <a:sym typeface="Aileron"/>
              </a:rPr>
              <a:t>si</a:t>
            </a:r>
            <a:r>
              <a:rPr lang="en-US" sz="3300" u="none" dirty="0">
                <a:solidFill>
                  <a:srgbClr val="FFFFFE"/>
                </a:solidFill>
                <a:latin typeface="Aileron"/>
                <a:ea typeface="Aileron"/>
                <a:cs typeface="Aileron"/>
                <a:sym typeface="Aileron"/>
              </a:rPr>
              <a:t>ne</a:t>
            </a:r>
            <a:r>
              <a:rPr lang="en-US" sz="3300" dirty="0">
                <a:solidFill>
                  <a:srgbClr val="FFFFFE"/>
                </a:solidFill>
                <a:latin typeface="Aileron"/>
                <a:ea typeface="Aileron"/>
                <a:cs typeface="Aileron"/>
                <a:sym typeface="Aileron"/>
              </a:rPr>
              <a:t>ss</a:t>
            </a:r>
            <a:r>
              <a:rPr lang="en-US" sz="3300" u="none" dirty="0">
                <a:solidFill>
                  <a:srgbClr val="FFFFFE"/>
                </a:solidFill>
                <a:latin typeface="Aileron"/>
                <a:ea typeface="Aileron"/>
                <a:cs typeface="Aileron"/>
                <a:sym typeface="Aileron"/>
              </a:rPr>
              <a:t> e</a:t>
            </a:r>
            <a:r>
              <a:rPr lang="en-US" sz="3300" dirty="0">
                <a:solidFill>
                  <a:srgbClr val="FFFFFE"/>
                </a:solidFill>
                <a:latin typeface="Aileron"/>
                <a:ea typeface="Aileron"/>
                <a:cs typeface="Aileron"/>
                <a:sym typeface="Aileron"/>
              </a:rPr>
              <a:t>xp</a:t>
            </a:r>
            <a:r>
              <a:rPr lang="en-US" sz="3300" u="none" dirty="0">
                <a:solidFill>
                  <a:srgbClr val="FFFFFE"/>
                </a:solidFill>
                <a:latin typeface="Aileron"/>
                <a:ea typeface="Aileron"/>
                <a:cs typeface="Aileron"/>
                <a:sym typeface="Aileron"/>
              </a:rPr>
              <a:t>ense</a:t>
            </a:r>
            <a:r>
              <a:rPr lang="en-US" sz="3300" dirty="0">
                <a:solidFill>
                  <a:srgbClr val="FFFFFE"/>
                </a:solidFill>
                <a:latin typeface="Aileron"/>
                <a:ea typeface="Aileron"/>
                <a:cs typeface="Aileron"/>
                <a:sym typeface="Aileron"/>
              </a:rPr>
              <a:t>s...or that the IRS is obligated to make it easy. </a:t>
            </a:r>
          </a:p>
        </p:txBody>
      </p:sp>
      <p:grpSp>
        <p:nvGrpSpPr>
          <p:cNvPr id="19" name="Group 19"/>
          <p:cNvGrpSpPr/>
          <p:nvPr/>
        </p:nvGrpSpPr>
        <p:grpSpPr>
          <a:xfrm>
            <a:off x="7659513" y="5336718"/>
            <a:ext cx="9398226" cy="2393943"/>
            <a:chOff x="0" y="0"/>
            <a:chExt cx="2475253" cy="630504"/>
          </a:xfrm>
        </p:grpSpPr>
        <p:sp>
          <p:nvSpPr>
            <p:cNvPr id="20" name="Freeform 20"/>
            <p:cNvSpPr/>
            <p:nvPr/>
          </p:nvSpPr>
          <p:spPr>
            <a:xfrm>
              <a:off x="0" y="0"/>
              <a:ext cx="2475253" cy="630504"/>
            </a:xfrm>
            <a:custGeom>
              <a:avLst/>
              <a:gdLst/>
              <a:ahLst/>
              <a:cxnLst/>
              <a:rect l="l" t="t" r="r" b="b"/>
              <a:pathLst>
                <a:path w="2475253" h="630504">
                  <a:moveTo>
                    <a:pt x="18123" y="0"/>
                  </a:moveTo>
                  <a:lnTo>
                    <a:pt x="2457130" y="0"/>
                  </a:lnTo>
                  <a:cubicBezTo>
                    <a:pt x="2467139" y="0"/>
                    <a:pt x="2475253" y="8114"/>
                    <a:pt x="2475253" y="18123"/>
                  </a:cubicBezTo>
                  <a:lnTo>
                    <a:pt x="2475253" y="612381"/>
                  </a:lnTo>
                  <a:cubicBezTo>
                    <a:pt x="2475253" y="617187"/>
                    <a:pt x="2473344" y="621797"/>
                    <a:pt x="2469945" y="625196"/>
                  </a:cubicBezTo>
                  <a:cubicBezTo>
                    <a:pt x="2466546" y="628594"/>
                    <a:pt x="2461937" y="630504"/>
                    <a:pt x="2457130" y="630504"/>
                  </a:cubicBezTo>
                  <a:lnTo>
                    <a:pt x="18123" y="630504"/>
                  </a:lnTo>
                  <a:cubicBezTo>
                    <a:pt x="13316" y="630504"/>
                    <a:pt x="8707" y="628594"/>
                    <a:pt x="5308" y="625196"/>
                  </a:cubicBezTo>
                  <a:cubicBezTo>
                    <a:pt x="1909" y="621797"/>
                    <a:pt x="0" y="617187"/>
                    <a:pt x="0" y="612381"/>
                  </a:cubicBezTo>
                  <a:lnTo>
                    <a:pt x="0" y="18123"/>
                  </a:lnTo>
                  <a:cubicBezTo>
                    <a:pt x="0" y="13316"/>
                    <a:pt x="1909" y="8707"/>
                    <a:pt x="5308" y="5308"/>
                  </a:cubicBezTo>
                  <a:cubicBezTo>
                    <a:pt x="8707" y="1909"/>
                    <a:pt x="13316" y="0"/>
                    <a:pt x="18123" y="0"/>
                  </a:cubicBezTo>
                  <a:close/>
                </a:path>
              </a:pathLst>
            </a:custGeom>
            <a:solidFill>
              <a:srgbClr val="000000"/>
            </a:solidFill>
            <a:ln w="38100" cap="rnd">
              <a:solidFill>
                <a:srgbClr val="FFFFFE"/>
              </a:solidFill>
              <a:prstDash val="solid"/>
              <a:round/>
            </a:ln>
          </p:spPr>
          <p:txBody>
            <a:bodyPr/>
            <a:lstStyle/>
            <a:p>
              <a:endParaRPr lang="en-US"/>
            </a:p>
          </p:txBody>
        </p:sp>
        <p:sp>
          <p:nvSpPr>
            <p:cNvPr id="21" name="TextBox 21"/>
            <p:cNvSpPr txBox="1"/>
            <p:nvPr/>
          </p:nvSpPr>
          <p:spPr>
            <a:xfrm>
              <a:off x="0" y="19050"/>
              <a:ext cx="2475253" cy="611454"/>
            </a:xfrm>
            <a:prstGeom prst="rect">
              <a:avLst/>
            </a:prstGeom>
          </p:spPr>
          <p:txBody>
            <a:bodyPr lIns="50800" tIns="50800" rIns="50800" bIns="50800" rtlCol="0" anchor="ctr"/>
            <a:lstStyle/>
            <a:p>
              <a:pPr algn="ctr">
                <a:lnSpc>
                  <a:spcPts val="1260"/>
                </a:lnSpc>
              </a:pPr>
              <a:endParaRPr/>
            </a:p>
          </p:txBody>
        </p:sp>
      </p:grpSp>
      <p:sp>
        <p:nvSpPr>
          <p:cNvPr id="22" name="TextBox 22"/>
          <p:cNvSpPr txBox="1"/>
          <p:nvPr/>
        </p:nvSpPr>
        <p:spPr>
          <a:xfrm>
            <a:off x="7907227" y="5876318"/>
            <a:ext cx="8914371" cy="1692771"/>
          </a:xfrm>
          <a:prstGeom prst="rect">
            <a:avLst/>
          </a:prstGeom>
        </p:spPr>
        <p:txBody>
          <a:bodyPr lIns="0" tIns="0" rIns="0" bIns="0" rtlCol="0" anchor="t">
            <a:spAutoFit/>
          </a:bodyPr>
          <a:lstStyle/>
          <a:p>
            <a:pPr algn="just">
              <a:lnSpc>
                <a:spcPts val="2200"/>
              </a:lnSpc>
            </a:pPr>
            <a:r>
              <a:rPr lang="en-US" sz="2200" i="1" dirty="0">
                <a:solidFill>
                  <a:srgbClr val="FFFFFE"/>
                </a:solidFill>
                <a:latin typeface="Aileron Italics"/>
                <a:ea typeface="Aileron Italics"/>
                <a:cs typeface="Aileron Italics"/>
                <a:sym typeface="Aileron Italics"/>
              </a:rPr>
              <a:t>No deduction shall be allowed under subsection (a) for any payment...  if the payment constitutes an illegal bribe, illegal kickback, or </a:t>
            </a:r>
            <a:r>
              <a:rPr lang="en-US" sz="2200" b="1" i="1" u="sng" dirty="0">
                <a:highlight>
                  <a:srgbClr val="FFFF00"/>
                </a:highlight>
                <a:latin typeface="Aileron Bold Italics"/>
                <a:ea typeface="Aileron Bold Italics"/>
                <a:cs typeface="Aileron Bold Italics"/>
                <a:sym typeface="Aileron Bold Italics"/>
              </a:rPr>
              <a:t>other illegal payment </a:t>
            </a:r>
            <a:r>
              <a:rPr lang="en-US" sz="2200" b="1" i="1" u="sng" dirty="0">
                <a:solidFill>
                  <a:srgbClr val="FFFFFE"/>
                </a:solidFill>
                <a:latin typeface="Aileron Bold Italics"/>
                <a:ea typeface="Aileron Bold Italics"/>
                <a:cs typeface="Aileron Bold Italics"/>
                <a:sym typeface="Aileron Bold Italics"/>
              </a:rPr>
              <a:t>u</a:t>
            </a:r>
            <a:r>
              <a:rPr lang="en-US" sz="2200" b="1" i="1" dirty="0">
                <a:solidFill>
                  <a:srgbClr val="FFFFFE"/>
                </a:solidFill>
                <a:latin typeface="Aileron Bold Italics"/>
                <a:ea typeface="Aileron Bold Italics"/>
                <a:cs typeface="Aileron Bold Italics"/>
                <a:sym typeface="Aileron Bold Italics"/>
              </a:rPr>
              <a:t>nder any law of the United States, or under any law of a State (but only if such State law is generally enforced)</a:t>
            </a:r>
            <a:r>
              <a:rPr lang="en-US" sz="2200" i="1" dirty="0">
                <a:solidFill>
                  <a:srgbClr val="FFFFFE"/>
                </a:solidFill>
                <a:latin typeface="Aileron Italics"/>
                <a:ea typeface="Aileron Italics"/>
                <a:cs typeface="Aileron Italics"/>
                <a:sym typeface="Aileron Italics"/>
              </a:rPr>
              <a:t>, which subjects the payor to a criminal penalty or the loss of license or privilege to engage in a trade or business.</a:t>
            </a:r>
          </a:p>
        </p:txBody>
      </p:sp>
      <p:sp>
        <p:nvSpPr>
          <p:cNvPr id="23" name="TextBox 23"/>
          <p:cNvSpPr txBox="1"/>
          <p:nvPr/>
        </p:nvSpPr>
        <p:spPr>
          <a:xfrm>
            <a:off x="1093161" y="6257318"/>
            <a:ext cx="5994622" cy="1133475"/>
          </a:xfrm>
          <a:prstGeom prst="rect">
            <a:avLst/>
          </a:prstGeom>
        </p:spPr>
        <p:txBody>
          <a:bodyPr lIns="0" tIns="0" rIns="0" bIns="0" rtlCol="0" anchor="t">
            <a:spAutoFit/>
          </a:bodyPr>
          <a:lstStyle/>
          <a:p>
            <a:pPr algn="just">
              <a:lnSpc>
                <a:spcPts val="2999"/>
              </a:lnSpc>
            </a:pPr>
            <a:r>
              <a:rPr lang="en-US" sz="2999" b="1">
                <a:solidFill>
                  <a:srgbClr val="102D7B"/>
                </a:solidFill>
                <a:latin typeface="Aileron Bold"/>
                <a:ea typeface="Aileron Bold"/>
                <a:cs typeface="Aileron Bold"/>
                <a:sym typeface="Aileron Bold"/>
              </a:rPr>
              <a:t>The IRS is bound to the Internal Revenue Code, which is written by Congress, not other agencies. </a:t>
            </a:r>
          </a:p>
        </p:txBody>
      </p:sp>
      <p:sp>
        <p:nvSpPr>
          <p:cNvPr id="24" name="TextBox 24"/>
          <p:cNvSpPr txBox="1"/>
          <p:nvPr/>
        </p:nvSpPr>
        <p:spPr>
          <a:xfrm>
            <a:off x="1093161" y="7589548"/>
            <a:ext cx="10044074" cy="1597025"/>
          </a:xfrm>
          <a:prstGeom prst="rect">
            <a:avLst/>
          </a:prstGeom>
        </p:spPr>
        <p:txBody>
          <a:bodyPr lIns="0" tIns="0" rIns="0" bIns="0" rtlCol="0" anchor="t">
            <a:spAutoFit/>
          </a:bodyPr>
          <a:lstStyle/>
          <a:p>
            <a:pPr algn="just">
              <a:lnSpc>
                <a:spcPts val="2500"/>
              </a:lnSpc>
            </a:pPr>
            <a:r>
              <a:rPr lang="en-US" sz="2500" dirty="0">
                <a:solidFill>
                  <a:srgbClr val="000000"/>
                </a:solidFill>
                <a:latin typeface="Aileron"/>
                <a:ea typeface="Aileron"/>
                <a:cs typeface="Aileron"/>
                <a:sym typeface="Aileron"/>
              </a:rPr>
              <a:t>When the DEA reschedules a substance, the </a:t>
            </a:r>
          </a:p>
          <a:p>
            <a:pPr algn="just">
              <a:lnSpc>
                <a:spcPts val="2500"/>
              </a:lnSpc>
            </a:pPr>
            <a:r>
              <a:rPr lang="en-US" sz="2500" dirty="0">
                <a:solidFill>
                  <a:srgbClr val="000000"/>
                </a:solidFill>
                <a:latin typeface="Aileron"/>
                <a:ea typeface="Aileron"/>
                <a:cs typeface="Aileron"/>
                <a:sym typeface="Aileron"/>
              </a:rPr>
              <a:t>IRS tax code may need to change which prompts the IRS to issue updated guidance to reflect this change in the underlying law. </a:t>
            </a:r>
          </a:p>
          <a:p>
            <a:pPr algn="just">
              <a:lnSpc>
                <a:spcPts val="2500"/>
              </a:lnSpc>
            </a:pPr>
            <a:endParaRPr lang="en-US" sz="2500" dirty="0">
              <a:solidFill>
                <a:srgbClr val="000000"/>
              </a:solidFill>
              <a:latin typeface="Aileron"/>
              <a:ea typeface="Aileron"/>
              <a:cs typeface="Aileron"/>
              <a:sym typeface="Aileron"/>
            </a:endParaRPr>
          </a:p>
          <a:p>
            <a:pPr algn="just">
              <a:lnSpc>
                <a:spcPts val="2500"/>
              </a:lnSpc>
            </a:pPr>
            <a:r>
              <a:rPr lang="en-US" sz="2500" dirty="0">
                <a:solidFill>
                  <a:srgbClr val="000000"/>
                </a:solidFill>
                <a:latin typeface="Aileron"/>
                <a:ea typeface="Aileron"/>
                <a:cs typeface="Aileron"/>
                <a:sym typeface="Aileron"/>
              </a:rPr>
              <a:t>Section 7212 of the IRC protects the IRS from political interference.</a:t>
            </a:r>
          </a:p>
        </p:txBody>
      </p:sp>
      <p:sp>
        <p:nvSpPr>
          <p:cNvPr id="25" name="TextBox 25"/>
          <p:cNvSpPr txBox="1"/>
          <p:nvPr/>
        </p:nvSpPr>
        <p:spPr>
          <a:xfrm>
            <a:off x="13267916" y="9761429"/>
            <a:ext cx="4082356" cy="443953"/>
          </a:xfrm>
          <a:prstGeom prst="rect">
            <a:avLst/>
          </a:prstGeom>
        </p:spPr>
        <p:txBody>
          <a:bodyPr lIns="0" tIns="0" rIns="0" bIns="0" rtlCol="0" anchor="t">
            <a:spAutoFit/>
          </a:bodyPr>
          <a:lstStyle/>
          <a:p>
            <a:pPr algn="r">
              <a:lnSpc>
                <a:spcPts val="1712"/>
              </a:lnSpc>
            </a:pPr>
            <a:r>
              <a:rPr lang="en-US" sz="1902">
                <a:solidFill>
                  <a:srgbClr val="FFFFFE"/>
                </a:solidFill>
                <a:latin typeface="Aileron"/>
                <a:ea typeface="Aileron"/>
                <a:cs typeface="Aileron"/>
                <a:sym typeface="Aileron"/>
              </a:rPr>
              <a:t>For informational purposes. All rights reserved © 2026 CRB Monitor.</a:t>
            </a:r>
          </a:p>
        </p:txBody>
      </p:sp>
      <p:sp>
        <p:nvSpPr>
          <p:cNvPr id="26" name="TextBox 26"/>
          <p:cNvSpPr txBox="1"/>
          <p:nvPr/>
        </p:nvSpPr>
        <p:spPr>
          <a:xfrm>
            <a:off x="1001044" y="892428"/>
            <a:ext cx="10117984" cy="1707388"/>
          </a:xfrm>
          <a:prstGeom prst="rect">
            <a:avLst/>
          </a:prstGeom>
        </p:spPr>
        <p:txBody>
          <a:bodyPr lIns="0" tIns="0" rIns="0" bIns="0" rtlCol="0" anchor="t">
            <a:spAutoFit/>
          </a:bodyPr>
          <a:lstStyle/>
          <a:p>
            <a:pPr algn="l">
              <a:lnSpc>
                <a:spcPts val="6776"/>
              </a:lnSpc>
            </a:pPr>
            <a:r>
              <a:rPr lang="en-US" sz="5600" b="1" dirty="0">
                <a:solidFill>
                  <a:srgbClr val="000000"/>
                </a:solidFill>
                <a:latin typeface="Pragmatica Bold"/>
                <a:ea typeface="Pragmatica Bold"/>
                <a:cs typeface="Pragmatica Bold"/>
                <a:sym typeface="Pragmatica Bold"/>
              </a:rPr>
              <a:t>Rescheduling Implications: </a:t>
            </a:r>
            <a:r>
              <a:rPr lang="en-US" sz="5600" dirty="0">
                <a:solidFill>
                  <a:srgbClr val="000000"/>
                </a:solidFill>
                <a:latin typeface="Pragmatica"/>
                <a:ea typeface="Pragmatica"/>
                <a:cs typeface="Pragmatica"/>
                <a:sym typeface="Pragmatica"/>
              </a:rPr>
              <a:t>Tax Code</a:t>
            </a:r>
          </a:p>
        </p:txBody>
      </p:sp>
      <p:sp>
        <p:nvSpPr>
          <p:cNvPr id="27" name="TextBox 27"/>
          <p:cNvSpPr txBox="1"/>
          <p:nvPr/>
        </p:nvSpPr>
        <p:spPr>
          <a:xfrm>
            <a:off x="1001044" y="2456591"/>
            <a:ext cx="8426319"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Beyond 280e; Defining “illegal payment”</a:t>
            </a:r>
          </a:p>
        </p:txBody>
      </p:sp>
      <p:sp>
        <p:nvSpPr>
          <p:cNvPr id="28" name="Freeform 28"/>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grpSp>
        <p:nvGrpSpPr>
          <p:cNvPr id="29" name="Group 29"/>
          <p:cNvGrpSpPr/>
          <p:nvPr/>
        </p:nvGrpSpPr>
        <p:grpSpPr>
          <a:xfrm>
            <a:off x="8113851" y="4994301"/>
            <a:ext cx="8489550" cy="1005841"/>
            <a:chOff x="-53039" y="-74789"/>
            <a:chExt cx="2235931" cy="264913"/>
          </a:xfrm>
        </p:grpSpPr>
        <p:sp>
          <p:nvSpPr>
            <p:cNvPr id="30" name="Freeform 30"/>
            <p:cNvSpPr/>
            <p:nvPr/>
          </p:nvSpPr>
          <p:spPr>
            <a:xfrm>
              <a:off x="0" y="0"/>
              <a:ext cx="2178511" cy="140484"/>
            </a:xfrm>
            <a:custGeom>
              <a:avLst/>
              <a:gdLst/>
              <a:ahLst/>
              <a:cxnLst/>
              <a:rect l="l" t="t" r="r" b="b"/>
              <a:pathLst>
                <a:path w="2178511" h="140484">
                  <a:moveTo>
                    <a:pt x="47735" y="0"/>
                  </a:moveTo>
                  <a:lnTo>
                    <a:pt x="2130776" y="0"/>
                  </a:lnTo>
                  <a:cubicBezTo>
                    <a:pt x="2157139" y="0"/>
                    <a:pt x="2178511" y="21371"/>
                    <a:pt x="2178511" y="47735"/>
                  </a:cubicBezTo>
                  <a:lnTo>
                    <a:pt x="2178511" y="92749"/>
                  </a:lnTo>
                  <a:cubicBezTo>
                    <a:pt x="2178511" y="119112"/>
                    <a:pt x="2157139" y="140484"/>
                    <a:pt x="2130776" y="140484"/>
                  </a:cubicBezTo>
                  <a:lnTo>
                    <a:pt x="47735" y="140484"/>
                  </a:lnTo>
                  <a:cubicBezTo>
                    <a:pt x="21371" y="140484"/>
                    <a:pt x="0" y="119112"/>
                    <a:pt x="0" y="92749"/>
                  </a:cubicBezTo>
                  <a:lnTo>
                    <a:pt x="0" y="47735"/>
                  </a:lnTo>
                  <a:cubicBezTo>
                    <a:pt x="0" y="21371"/>
                    <a:pt x="21371" y="0"/>
                    <a:pt x="47735" y="0"/>
                  </a:cubicBezTo>
                  <a:close/>
                </a:path>
              </a:pathLst>
            </a:custGeom>
            <a:solidFill>
              <a:srgbClr val="002367"/>
            </a:solidFill>
          </p:spPr>
          <p:txBody>
            <a:bodyPr/>
            <a:lstStyle/>
            <a:p>
              <a:endParaRPr lang="en-US"/>
            </a:p>
          </p:txBody>
        </p:sp>
        <p:sp>
          <p:nvSpPr>
            <p:cNvPr id="31" name="TextBox 31"/>
            <p:cNvSpPr txBox="1"/>
            <p:nvPr/>
          </p:nvSpPr>
          <p:spPr>
            <a:xfrm>
              <a:off x="-53039" y="-74789"/>
              <a:ext cx="2235931" cy="264913"/>
            </a:xfrm>
            <a:prstGeom prst="rect">
              <a:avLst/>
            </a:prstGeom>
          </p:spPr>
          <p:txBody>
            <a:bodyPr lIns="182880" tIns="182880" rIns="0" bIns="182880" rtlCol="0" anchor="ctr"/>
            <a:lstStyle/>
            <a:p>
              <a:pPr algn="ctr">
                <a:lnSpc>
                  <a:spcPts val="3640"/>
                </a:lnSpc>
              </a:pPr>
              <a:r>
                <a:rPr lang="en-US" sz="2800" b="1" dirty="0">
                  <a:solidFill>
                    <a:srgbClr val="FFFFFE"/>
                  </a:solidFill>
                  <a:latin typeface="Aileron Bold"/>
                  <a:ea typeface="Aileron Bold"/>
                  <a:cs typeface="Aileron Bold"/>
                  <a:sym typeface="Aileron Bold"/>
                </a:rPr>
                <a:t>26 U.S. Code § 162(c)(2) : Other Illegal Payments</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14636"/>
            <a:ext cx="5433137"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Legal Paradox</a:t>
            </a:r>
          </a:p>
        </p:txBody>
      </p:sp>
      <p:grpSp>
        <p:nvGrpSpPr>
          <p:cNvPr id="3" name="Group 3"/>
          <p:cNvGrpSpPr/>
          <p:nvPr/>
        </p:nvGrpSpPr>
        <p:grpSpPr>
          <a:xfrm>
            <a:off x="16821598" y="809849"/>
            <a:ext cx="437702" cy="4377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 name="Group 6"/>
          <p:cNvGrpSpPr/>
          <p:nvPr/>
        </p:nvGrpSpPr>
        <p:grpSpPr>
          <a:xfrm>
            <a:off x="16149064" y="809849"/>
            <a:ext cx="437702" cy="4377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9" name="Freeform 9"/>
          <p:cNvSpPr/>
          <p:nvPr/>
        </p:nvSpPr>
        <p:spPr>
          <a:xfrm>
            <a:off x="1028700" y="9362388"/>
            <a:ext cx="3205761" cy="440045"/>
          </a:xfrm>
          <a:custGeom>
            <a:avLst/>
            <a:gdLst/>
            <a:ahLst/>
            <a:cxnLst/>
            <a:rect l="l" t="t" r="r" b="b"/>
            <a:pathLst>
              <a:path w="3205761" h="440045">
                <a:moveTo>
                  <a:pt x="0" y="0"/>
                </a:moveTo>
                <a:lnTo>
                  <a:pt x="3205761" y="0"/>
                </a:lnTo>
                <a:lnTo>
                  <a:pt x="3205761" y="440045"/>
                </a:lnTo>
                <a:lnTo>
                  <a:pt x="0" y="440045"/>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1293701" y="9482398"/>
            <a:ext cx="5965599" cy="200025"/>
          </a:xfrm>
          <a:prstGeom prst="rect">
            <a:avLst/>
          </a:prstGeom>
        </p:spPr>
        <p:txBody>
          <a:bodyPr lIns="0" tIns="0" rIns="0" bIns="0" rtlCol="0" anchor="t">
            <a:spAutoFit/>
          </a:bodyPr>
          <a:lstStyle/>
          <a:p>
            <a:pPr algn="l">
              <a:lnSpc>
                <a:spcPts val="1620"/>
              </a:lnSpc>
            </a:pPr>
            <a:r>
              <a:rPr lang="en-US" sz="1350">
                <a:solidFill>
                  <a:srgbClr val="000000"/>
                </a:solidFill>
                <a:latin typeface="Aileron"/>
                <a:ea typeface="Aileron"/>
                <a:cs typeface="Aileron"/>
                <a:sym typeface="Aileron"/>
              </a:rPr>
              <a:t>For informational purposes only. All rights reserved. © 2026 CRB Monitor </a:t>
            </a:r>
          </a:p>
        </p:txBody>
      </p:sp>
      <p:sp>
        <p:nvSpPr>
          <p:cNvPr id="11" name="TextBox 11"/>
          <p:cNvSpPr txBox="1"/>
          <p:nvPr/>
        </p:nvSpPr>
        <p:spPr>
          <a:xfrm>
            <a:off x="1028700" y="1855249"/>
            <a:ext cx="8642217" cy="504825"/>
          </a:xfrm>
          <a:prstGeom prst="rect">
            <a:avLst/>
          </a:prstGeom>
        </p:spPr>
        <p:txBody>
          <a:bodyPr lIns="0" tIns="0" rIns="0" bIns="0" rtlCol="0" anchor="t">
            <a:spAutoFit/>
          </a:bodyPr>
          <a:lstStyle/>
          <a:p>
            <a:pPr algn="l">
              <a:lnSpc>
                <a:spcPts val="3959"/>
              </a:lnSpc>
            </a:pPr>
            <a:r>
              <a:rPr lang="en-US" sz="3299">
                <a:solidFill>
                  <a:srgbClr val="11858E"/>
                </a:solidFill>
                <a:latin typeface="Aileron"/>
                <a:ea typeface="Aileron"/>
                <a:cs typeface="Aileron"/>
                <a:sym typeface="Aileron"/>
              </a:rPr>
              <a:t>Regulatory Reference Guide</a:t>
            </a:r>
          </a:p>
        </p:txBody>
      </p:sp>
      <p:sp>
        <p:nvSpPr>
          <p:cNvPr id="12" name="TextBox 12"/>
          <p:cNvSpPr txBox="1"/>
          <p:nvPr/>
        </p:nvSpPr>
        <p:spPr>
          <a:xfrm>
            <a:off x="9215089" y="5823336"/>
            <a:ext cx="53704" cy="194076"/>
          </a:xfrm>
          <a:prstGeom prst="rect">
            <a:avLst/>
          </a:prstGeom>
        </p:spPr>
        <p:txBody>
          <a:bodyPr lIns="0" tIns="0" rIns="0" bIns="0" rtlCol="0" anchor="t">
            <a:spAutoFit/>
          </a:bodyPr>
          <a:lstStyle/>
          <a:p>
            <a:pPr algn="l">
              <a:lnSpc>
                <a:spcPts val="1496"/>
              </a:lnSpc>
            </a:pPr>
            <a:r>
              <a:rPr lang="en-US" sz="1496" i="1">
                <a:solidFill>
                  <a:srgbClr val="000000"/>
                </a:solidFill>
                <a:latin typeface="Aileron Italics"/>
                <a:ea typeface="Aileron Italics"/>
                <a:cs typeface="Aileron Italics"/>
                <a:sym typeface="Aileron Italics"/>
              </a:rPr>
              <a:t> </a:t>
            </a:r>
          </a:p>
        </p:txBody>
      </p:sp>
      <p:sp>
        <p:nvSpPr>
          <p:cNvPr id="13" name="TextBox 13"/>
          <p:cNvSpPr txBox="1"/>
          <p:nvPr/>
        </p:nvSpPr>
        <p:spPr>
          <a:xfrm>
            <a:off x="9162425" y="3224365"/>
            <a:ext cx="53704" cy="194076"/>
          </a:xfrm>
          <a:prstGeom prst="rect">
            <a:avLst/>
          </a:prstGeom>
        </p:spPr>
        <p:txBody>
          <a:bodyPr lIns="0" tIns="0" rIns="0" bIns="0" rtlCol="0" anchor="t">
            <a:spAutoFit/>
          </a:bodyPr>
          <a:lstStyle/>
          <a:p>
            <a:pPr algn="l">
              <a:lnSpc>
                <a:spcPts val="1496"/>
              </a:lnSpc>
            </a:pPr>
            <a:r>
              <a:rPr lang="en-US" sz="1496" i="1">
                <a:solidFill>
                  <a:srgbClr val="000000"/>
                </a:solidFill>
                <a:latin typeface="Aileron Italics"/>
                <a:ea typeface="Aileron Italics"/>
                <a:cs typeface="Aileron Italics"/>
                <a:sym typeface="Aileron Italics"/>
              </a:rPr>
              <a:t> </a:t>
            </a:r>
          </a:p>
        </p:txBody>
      </p:sp>
      <p:sp>
        <p:nvSpPr>
          <p:cNvPr id="14" name="TextBox 14"/>
          <p:cNvSpPr txBox="1"/>
          <p:nvPr/>
        </p:nvSpPr>
        <p:spPr>
          <a:xfrm>
            <a:off x="8148393" y="4019961"/>
            <a:ext cx="2353992" cy="271539"/>
          </a:xfrm>
          <a:prstGeom prst="rect">
            <a:avLst/>
          </a:prstGeom>
        </p:spPr>
        <p:txBody>
          <a:bodyPr lIns="0" tIns="0" rIns="0" bIns="0" rtlCol="0" anchor="t">
            <a:spAutoFit/>
          </a:bodyPr>
          <a:lstStyle/>
          <a:p>
            <a:pPr algn="l">
              <a:lnSpc>
                <a:spcPts val="2094"/>
              </a:lnSpc>
            </a:pPr>
            <a:r>
              <a:rPr lang="en-US" sz="2094" b="1" spc="2">
                <a:solidFill>
                  <a:srgbClr val="000000"/>
                </a:solidFill>
                <a:latin typeface="Aileron Bold"/>
                <a:ea typeface="Aileron Bold"/>
                <a:cs typeface="Aileron Bold"/>
                <a:sym typeface="Aileron Bold"/>
              </a:rPr>
              <a:t>Medical marijuana</a:t>
            </a:r>
          </a:p>
        </p:txBody>
      </p:sp>
      <p:sp>
        <p:nvSpPr>
          <p:cNvPr id="15" name="TextBox 15"/>
          <p:cNvSpPr txBox="1"/>
          <p:nvPr/>
        </p:nvSpPr>
        <p:spPr>
          <a:xfrm>
            <a:off x="8590175" y="4400882"/>
            <a:ext cx="53704" cy="253286"/>
          </a:xfrm>
          <a:prstGeom prst="rect">
            <a:avLst/>
          </a:prstGeom>
        </p:spPr>
        <p:txBody>
          <a:bodyPr lIns="0" tIns="0" rIns="0" bIns="0" rtlCol="0" anchor="t">
            <a:spAutoFit/>
          </a:bodyPr>
          <a:lstStyle/>
          <a:p>
            <a:pPr algn="l">
              <a:lnSpc>
                <a:spcPts val="2095"/>
              </a:lnSpc>
            </a:pPr>
            <a:r>
              <a:rPr lang="en-US" sz="1496" i="1">
                <a:solidFill>
                  <a:srgbClr val="000000"/>
                </a:solidFill>
                <a:latin typeface="Aileron Italics"/>
                <a:ea typeface="Aileron Italics"/>
                <a:cs typeface="Aileron Italics"/>
                <a:sym typeface="Aileron Italics"/>
              </a:rPr>
              <a:t> </a:t>
            </a:r>
          </a:p>
        </p:txBody>
      </p:sp>
      <p:sp>
        <p:nvSpPr>
          <p:cNvPr id="16" name="TextBox 16"/>
          <p:cNvSpPr txBox="1"/>
          <p:nvPr/>
        </p:nvSpPr>
        <p:spPr>
          <a:xfrm>
            <a:off x="8148393" y="5319447"/>
            <a:ext cx="2353992" cy="271539"/>
          </a:xfrm>
          <a:prstGeom prst="rect">
            <a:avLst/>
          </a:prstGeom>
        </p:spPr>
        <p:txBody>
          <a:bodyPr lIns="0" tIns="0" rIns="0" bIns="0" rtlCol="0" anchor="t">
            <a:spAutoFit/>
          </a:bodyPr>
          <a:lstStyle/>
          <a:p>
            <a:pPr algn="l">
              <a:lnSpc>
                <a:spcPts val="2094"/>
              </a:lnSpc>
            </a:pPr>
            <a:r>
              <a:rPr lang="en-US" sz="2094" b="1" spc="2">
                <a:solidFill>
                  <a:srgbClr val="000000"/>
                </a:solidFill>
                <a:latin typeface="Aileron Bold"/>
                <a:ea typeface="Aileron Bold"/>
                <a:cs typeface="Aileron Bold"/>
                <a:sym typeface="Aileron Bold"/>
              </a:rPr>
              <a:t>Medical marijuana</a:t>
            </a:r>
          </a:p>
        </p:txBody>
      </p:sp>
      <p:sp>
        <p:nvSpPr>
          <p:cNvPr id="17" name="TextBox 17"/>
          <p:cNvSpPr txBox="1"/>
          <p:nvPr/>
        </p:nvSpPr>
        <p:spPr>
          <a:xfrm>
            <a:off x="8148393" y="2720476"/>
            <a:ext cx="2609614" cy="271539"/>
          </a:xfrm>
          <a:prstGeom prst="rect">
            <a:avLst/>
          </a:prstGeom>
        </p:spPr>
        <p:txBody>
          <a:bodyPr lIns="0" tIns="0" rIns="0" bIns="0" rtlCol="0" anchor="t">
            <a:spAutoFit/>
          </a:bodyPr>
          <a:lstStyle/>
          <a:p>
            <a:pPr algn="l">
              <a:lnSpc>
                <a:spcPts val="2094"/>
              </a:lnSpc>
            </a:pPr>
            <a:r>
              <a:rPr lang="en-US" sz="2094" b="1" spc="2">
                <a:solidFill>
                  <a:srgbClr val="000000"/>
                </a:solidFill>
                <a:latin typeface="Aileron Bold"/>
                <a:ea typeface="Aileron Bold"/>
                <a:cs typeface="Aileron Bold"/>
                <a:sym typeface="Aileron Bold"/>
              </a:rPr>
              <a:t>Adult-use marijuana</a:t>
            </a:r>
          </a:p>
        </p:txBody>
      </p:sp>
      <p:sp>
        <p:nvSpPr>
          <p:cNvPr id="18" name="TextBox 18"/>
          <p:cNvSpPr txBox="1"/>
          <p:nvPr/>
        </p:nvSpPr>
        <p:spPr>
          <a:xfrm>
            <a:off x="8148393" y="6618932"/>
            <a:ext cx="2645948" cy="455577"/>
          </a:xfrm>
          <a:prstGeom prst="rect">
            <a:avLst/>
          </a:prstGeom>
        </p:spPr>
        <p:txBody>
          <a:bodyPr lIns="0" tIns="0" rIns="0" bIns="0" rtlCol="0" anchor="t">
            <a:spAutoFit/>
          </a:bodyPr>
          <a:lstStyle/>
          <a:p>
            <a:pPr algn="l">
              <a:lnSpc>
                <a:spcPts val="2094"/>
              </a:lnSpc>
            </a:pPr>
            <a:r>
              <a:rPr lang="en-US" sz="2094" b="1" spc="2">
                <a:solidFill>
                  <a:srgbClr val="000000"/>
                </a:solidFill>
                <a:latin typeface="Aileron Bold"/>
                <a:ea typeface="Aileron Bold"/>
                <a:cs typeface="Aileron Bold"/>
                <a:sym typeface="Aileron Bold"/>
              </a:rPr>
              <a:t>FDA-approved drugs</a:t>
            </a:r>
          </a:p>
          <a:p>
            <a:pPr algn="l">
              <a:lnSpc>
                <a:spcPts val="1496"/>
              </a:lnSpc>
            </a:pPr>
            <a:r>
              <a:rPr lang="en-US" sz="1496" i="1">
                <a:solidFill>
                  <a:srgbClr val="000000"/>
                </a:solidFill>
                <a:latin typeface="Aileron Italics"/>
                <a:ea typeface="Aileron Italics"/>
                <a:cs typeface="Aileron Italics"/>
                <a:sym typeface="Aileron Italics"/>
              </a:rPr>
              <a:t> </a:t>
            </a:r>
          </a:p>
        </p:txBody>
      </p:sp>
      <p:sp>
        <p:nvSpPr>
          <p:cNvPr id="19" name="TextBox 19"/>
          <p:cNvSpPr txBox="1"/>
          <p:nvPr/>
        </p:nvSpPr>
        <p:spPr>
          <a:xfrm>
            <a:off x="8148393" y="7914210"/>
            <a:ext cx="3223823" cy="527971"/>
          </a:xfrm>
          <a:prstGeom prst="rect">
            <a:avLst/>
          </a:prstGeom>
        </p:spPr>
        <p:txBody>
          <a:bodyPr lIns="0" tIns="0" rIns="0" bIns="0" rtlCol="0" anchor="t">
            <a:spAutoFit/>
          </a:bodyPr>
          <a:lstStyle/>
          <a:p>
            <a:pPr algn="l">
              <a:lnSpc>
                <a:spcPts val="2094"/>
              </a:lnSpc>
            </a:pPr>
            <a:r>
              <a:rPr lang="en-US" sz="2094" b="1" spc="2">
                <a:solidFill>
                  <a:srgbClr val="000000"/>
                </a:solidFill>
                <a:latin typeface="Aileron Bold"/>
                <a:ea typeface="Aileron Bold"/>
                <a:cs typeface="Aileron Bold"/>
                <a:sym typeface="Aileron Bold"/>
              </a:rPr>
              <a:t>Hemp-derived cannabinoids</a:t>
            </a:r>
          </a:p>
        </p:txBody>
      </p:sp>
      <p:sp>
        <p:nvSpPr>
          <p:cNvPr id="20" name="TextBox 20"/>
          <p:cNvSpPr txBox="1"/>
          <p:nvPr/>
        </p:nvSpPr>
        <p:spPr>
          <a:xfrm>
            <a:off x="8758610" y="8356488"/>
            <a:ext cx="53704" cy="194076"/>
          </a:xfrm>
          <a:prstGeom prst="rect">
            <a:avLst/>
          </a:prstGeom>
        </p:spPr>
        <p:txBody>
          <a:bodyPr lIns="0" tIns="0" rIns="0" bIns="0" rtlCol="0" anchor="t">
            <a:spAutoFit/>
          </a:bodyPr>
          <a:lstStyle/>
          <a:p>
            <a:pPr algn="l">
              <a:lnSpc>
                <a:spcPts val="1496"/>
              </a:lnSpc>
            </a:pPr>
            <a:r>
              <a:rPr lang="en-US" sz="1496" i="1">
                <a:solidFill>
                  <a:srgbClr val="000000"/>
                </a:solidFill>
                <a:latin typeface="Aileron Italics"/>
                <a:ea typeface="Aileron Italics"/>
                <a:cs typeface="Aileron Italics"/>
                <a:sym typeface="Aileron Italics"/>
              </a:rPr>
              <a:t> </a:t>
            </a:r>
          </a:p>
        </p:txBody>
      </p:sp>
      <p:sp>
        <p:nvSpPr>
          <p:cNvPr id="21" name="TextBox 21"/>
          <p:cNvSpPr txBox="1"/>
          <p:nvPr/>
        </p:nvSpPr>
        <p:spPr>
          <a:xfrm>
            <a:off x="8148393" y="7047477"/>
            <a:ext cx="2104582" cy="455246"/>
          </a:xfrm>
          <a:prstGeom prst="rect">
            <a:avLst/>
          </a:prstGeom>
        </p:spPr>
        <p:txBody>
          <a:bodyPr lIns="0" tIns="0" rIns="0" bIns="0" rtlCol="0" anchor="t">
            <a:spAutoFit/>
          </a:bodyPr>
          <a:lstStyle/>
          <a:p>
            <a:pPr algn="l">
              <a:lnSpc>
                <a:spcPts val="1712"/>
              </a:lnSpc>
            </a:pPr>
            <a:r>
              <a:rPr lang="en-US" sz="1712" i="1">
                <a:solidFill>
                  <a:srgbClr val="000000"/>
                </a:solidFill>
                <a:latin typeface="Aileron Italics"/>
                <a:ea typeface="Aileron Italics"/>
                <a:cs typeface="Aileron Italics"/>
                <a:sym typeface="Aileron Italics"/>
              </a:rPr>
              <a:t>Pharmaceutical pathway</a:t>
            </a:r>
          </a:p>
        </p:txBody>
      </p:sp>
      <p:sp>
        <p:nvSpPr>
          <p:cNvPr id="22" name="TextBox 22"/>
          <p:cNvSpPr txBox="1"/>
          <p:nvPr/>
        </p:nvSpPr>
        <p:spPr>
          <a:xfrm>
            <a:off x="8148393" y="3149022"/>
            <a:ext cx="2287236" cy="455246"/>
          </a:xfrm>
          <a:prstGeom prst="rect">
            <a:avLst/>
          </a:prstGeom>
        </p:spPr>
        <p:txBody>
          <a:bodyPr lIns="0" tIns="0" rIns="0" bIns="0" rtlCol="0" anchor="t">
            <a:spAutoFit/>
          </a:bodyPr>
          <a:lstStyle/>
          <a:p>
            <a:pPr algn="l">
              <a:lnSpc>
                <a:spcPts val="1712"/>
              </a:lnSpc>
            </a:pPr>
            <a:r>
              <a:rPr lang="en-US" sz="1712" i="1">
                <a:solidFill>
                  <a:srgbClr val="000000"/>
                </a:solidFill>
                <a:latin typeface="Aileron Italics"/>
                <a:ea typeface="Aileron Italics"/>
                <a:cs typeface="Aileron Italics"/>
                <a:sym typeface="Aileron Italics"/>
              </a:rPr>
              <a:t>State-licensed recreational</a:t>
            </a:r>
          </a:p>
        </p:txBody>
      </p:sp>
      <p:sp>
        <p:nvSpPr>
          <p:cNvPr id="23" name="TextBox 23"/>
          <p:cNvSpPr txBox="1"/>
          <p:nvPr/>
        </p:nvSpPr>
        <p:spPr>
          <a:xfrm>
            <a:off x="8148393" y="8458288"/>
            <a:ext cx="3636421" cy="239843"/>
          </a:xfrm>
          <a:prstGeom prst="rect">
            <a:avLst/>
          </a:prstGeom>
        </p:spPr>
        <p:txBody>
          <a:bodyPr lIns="0" tIns="0" rIns="0" bIns="0" rtlCol="0" anchor="t">
            <a:spAutoFit/>
          </a:bodyPr>
          <a:lstStyle/>
          <a:p>
            <a:pPr algn="l">
              <a:lnSpc>
                <a:spcPts val="1712"/>
              </a:lnSpc>
            </a:pPr>
            <a:r>
              <a:rPr lang="en-US" sz="1712" i="1">
                <a:solidFill>
                  <a:srgbClr val="000000"/>
                </a:solidFill>
                <a:latin typeface="Aileron Italics"/>
                <a:ea typeface="Aileron Italics"/>
                <a:cs typeface="Aileron Italics"/>
                <a:sym typeface="Aileron Italics"/>
              </a:rPr>
              <a:t>Delta-8 and similar derivatives</a:t>
            </a:r>
          </a:p>
        </p:txBody>
      </p:sp>
      <p:sp>
        <p:nvSpPr>
          <p:cNvPr id="24" name="TextBox 24"/>
          <p:cNvSpPr txBox="1"/>
          <p:nvPr/>
        </p:nvSpPr>
        <p:spPr>
          <a:xfrm>
            <a:off x="8148393" y="4448507"/>
            <a:ext cx="2645948" cy="455246"/>
          </a:xfrm>
          <a:prstGeom prst="rect">
            <a:avLst/>
          </a:prstGeom>
        </p:spPr>
        <p:txBody>
          <a:bodyPr lIns="0" tIns="0" rIns="0" bIns="0" rtlCol="0" anchor="t">
            <a:spAutoFit/>
          </a:bodyPr>
          <a:lstStyle/>
          <a:p>
            <a:pPr algn="l">
              <a:lnSpc>
                <a:spcPts val="1712"/>
              </a:lnSpc>
            </a:pPr>
            <a:r>
              <a:rPr lang="en-US" sz="1712" i="1">
                <a:solidFill>
                  <a:srgbClr val="000000"/>
                </a:solidFill>
                <a:latin typeface="Aileron Italics"/>
                <a:ea typeface="Aileron Italics"/>
                <a:cs typeface="Aileron Italics"/>
                <a:sym typeface="Aileron Italics"/>
              </a:rPr>
              <a:t>State license + DEA-registered</a:t>
            </a:r>
          </a:p>
        </p:txBody>
      </p:sp>
      <p:sp>
        <p:nvSpPr>
          <p:cNvPr id="25" name="TextBox 25"/>
          <p:cNvSpPr txBox="1"/>
          <p:nvPr/>
        </p:nvSpPr>
        <p:spPr>
          <a:xfrm>
            <a:off x="8148393" y="5747992"/>
            <a:ext cx="2998648" cy="455246"/>
          </a:xfrm>
          <a:prstGeom prst="rect">
            <a:avLst/>
          </a:prstGeom>
        </p:spPr>
        <p:txBody>
          <a:bodyPr lIns="0" tIns="0" rIns="0" bIns="0" rtlCol="0" anchor="t">
            <a:spAutoFit/>
          </a:bodyPr>
          <a:lstStyle/>
          <a:p>
            <a:pPr algn="l">
              <a:lnSpc>
                <a:spcPts val="1712"/>
              </a:lnSpc>
            </a:pPr>
            <a:r>
              <a:rPr lang="en-US" sz="1712" i="1">
                <a:solidFill>
                  <a:srgbClr val="000000"/>
                </a:solidFill>
                <a:latin typeface="Aileron Italics"/>
                <a:ea typeface="Aileron Italics"/>
                <a:cs typeface="Aileron Italics"/>
                <a:sym typeface="Aileron Italics"/>
              </a:rPr>
              <a:t>State-licensed, no DEA registration</a:t>
            </a:r>
          </a:p>
        </p:txBody>
      </p:sp>
      <p:sp>
        <p:nvSpPr>
          <p:cNvPr id="26" name="Freeform 26"/>
          <p:cNvSpPr/>
          <p:nvPr/>
        </p:nvSpPr>
        <p:spPr>
          <a:xfrm>
            <a:off x="10799671" y="2123372"/>
            <a:ext cx="6459629" cy="6876741"/>
          </a:xfrm>
          <a:custGeom>
            <a:avLst/>
            <a:gdLst/>
            <a:ahLst/>
            <a:cxnLst/>
            <a:rect l="l" t="t" r="r" b="b"/>
            <a:pathLst>
              <a:path w="6459629" h="6876741">
                <a:moveTo>
                  <a:pt x="0" y="0"/>
                </a:moveTo>
                <a:lnTo>
                  <a:pt x="6459629" y="0"/>
                </a:lnTo>
                <a:lnTo>
                  <a:pt x="6459629" y="6876741"/>
                </a:lnTo>
                <a:lnTo>
                  <a:pt x="0" y="687674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27" name="TextBox 27"/>
          <p:cNvSpPr txBox="1"/>
          <p:nvPr/>
        </p:nvSpPr>
        <p:spPr>
          <a:xfrm>
            <a:off x="11322207" y="2904367"/>
            <a:ext cx="1275562"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Schedule I</a:t>
            </a:r>
          </a:p>
        </p:txBody>
      </p:sp>
      <p:sp>
        <p:nvSpPr>
          <p:cNvPr id="28" name="TextBox 28"/>
          <p:cNvSpPr txBox="1"/>
          <p:nvPr/>
        </p:nvSpPr>
        <p:spPr>
          <a:xfrm>
            <a:off x="11204127" y="5542503"/>
            <a:ext cx="1607575"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Schedule I</a:t>
            </a:r>
          </a:p>
        </p:txBody>
      </p:sp>
      <p:sp>
        <p:nvSpPr>
          <p:cNvPr id="29" name="TextBox 29"/>
          <p:cNvSpPr txBox="1"/>
          <p:nvPr/>
        </p:nvSpPr>
        <p:spPr>
          <a:xfrm>
            <a:off x="11252782" y="4223435"/>
            <a:ext cx="1417333"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Schedule III</a:t>
            </a:r>
          </a:p>
        </p:txBody>
      </p:sp>
      <p:sp>
        <p:nvSpPr>
          <p:cNvPr id="30" name="TextBox 30"/>
          <p:cNvSpPr txBox="1"/>
          <p:nvPr/>
        </p:nvSpPr>
        <p:spPr>
          <a:xfrm>
            <a:off x="11252782" y="6861571"/>
            <a:ext cx="1417333"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Schedule III</a:t>
            </a:r>
          </a:p>
        </p:txBody>
      </p:sp>
      <p:sp>
        <p:nvSpPr>
          <p:cNvPr id="31" name="TextBox 31"/>
          <p:cNvSpPr txBox="1"/>
          <p:nvPr/>
        </p:nvSpPr>
        <p:spPr>
          <a:xfrm>
            <a:off x="13703414" y="4223435"/>
            <a:ext cx="799208"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Legal</a:t>
            </a:r>
          </a:p>
        </p:txBody>
      </p:sp>
      <p:sp>
        <p:nvSpPr>
          <p:cNvPr id="32" name="TextBox 32"/>
          <p:cNvSpPr txBox="1"/>
          <p:nvPr/>
        </p:nvSpPr>
        <p:spPr>
          <a:xfrm>
            <a:off x="13703414" y="6861571"/>
            <a:ext cx="1005138"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Legal</a:t>
            </a:r>
          </a:p>
        </p:txBody>
      </p:sp>
      <p:sp>
        <p:nvSpPr>
          <p:cNvPr id="33" name="TextBox 33"/>
          <p:cNvSpPr txBox="1"/>
          <p:nvPr/>
        </p:nvSpPr>
        <p:spPr>
          <a:xfrm>
            <a:off x="13626873" y="5542503"/>
            <a:ext cx="1081679"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Illegal</a:t>
            </a:r>
          </a:p>
        </p:txBody>
      </p:sp>
      <p:sp>
        <p:nvSpPr>
          <p:cNvPr id="34" name="TextBox 34"/>
          <p:cNvSpPr txBox="1"/>
          <p:nvPr/>
        </p:nvSpPr>
        <p:spPr>
          <a:xfrm>
            <a:off x="13675528" y="2904367"/>
            <a:ext cx="1033024"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Illegal</a:t>
            </a:r>
          </a:p>
        </p:txBody>
      </p:sp>
      <p:grpSp>
        <p:nvGrpSpPr>
          <p:cNvPr id="35" name="Group 35"/>
          <p:cNvGrpSpPr/>
          <p:nvPr/>
        </p:nvGrpSpPr>
        <p:grpSpPr>
          <a:xfrm>
            <a:off x="15226316" y="7731636"/>
            <a:ext cx="1783402" cy="1153604"/>
            <a:chOff x="0" y="0"/>
            <a:chExt cx="469702" cy="303830"/>
          </a:xfrm>
        </p:grpSpPr>
        <p:sp>
          <p:nvSpPr>
            <p:cNvPr id="36" name="Freeform 36"/>
            <p:cNvSpPr/>
            <p:nvPr/>
          </p:nvSpPr>
          <p:spPr>
            <a:xfrm>
              <a:off x="0" y="0"/>
              <a:ext cx="469702" cy="303830"/>
            </a:xfrm>
            <a:custGeom>
              <a:avLst/>
              <a:gdLst/>
              <a:ahLst/>
              <a:cxnLst/>
              <a:rect l="l" t="t" r="r" b="b"/>
              <a:pathLst>
                <a:path w="469702" h="303830">
                  <a:moveTo>
                    <a:pt x="0" y="0"/>
                  </a:moveTo>
                  <a:lnTo>
                    <a:pt x="469702" y="0"/>
                  </a:lnTo>
                  <a:lnTo>
                    <a:pt x="469702" y="303830"/>
                  </a:lnTo>
                  <a:lnTo>
                    <a:pt x="0" y="303830"/>
                  </a:lnTo>
                  <a:close/>
                </a:path>
              </a:pathLst>
            </a:custGeom>
            <a:solidFill>
              <a:srgbClr val="D89E3F"/>
            </a:solidFill>
          </p:spPr>
          <p:txBody>
            <a:bodyPr/>
            <a:lstStyle/>
            <a:p>
              <a:endParaRPr lang="en-US"/>
            </a:p>
          </p:txBody>
        </p:sp>
        <p:sp>
          <p:nvSpPr>
            <p:cNvPr id="37" name="TextBox 37"/>
            <p:cNvSpPr txBox="1"/>
            <p:nvPr/>
          </p:nvSpPr>
          <p:spPr>
            <a:xfrm>
              <a:off x="0" y="-38100"/>
              <a:ext cx="469702" cy="341930"/>
            </a:xfrm>
            <a:prstGeom prst="rect">
              <a:avLst/>
            </a:prstGeom>
          </p:spPr>
          <p:txBody>
            <a:bodyPr lIns="50800" tIns="50800" rIns="50800" bIns="50800" rtlCol="0" anchor="ctr"/>
            <a:lstStyle/>
            <a:p>
              <a:pPr algn="ctr">
                <a:lnSpc>
                  <a:spcPts val="2765"/>
                </a:lnSpc>
              </a:pPr>
              <a:endParaRPr/>
            </a:p>
          </p:txBody>
        </p:sp>
      </p:grpSp>
      <p:sp>
        <p:nvSpPr>
          <p:cNvPr id="38" name="TextBox 38"/>
          <p:cNvSpPr txBox="1"/>
          <p:nvPr/>
        </p:nvSpPr>
        <p:spPr>
          <a:xfrm>
            <a:off x="15741931" y="8121045"/>
            <a:ext cx="752172"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Varies</a:t>
            </a:r>
          </a:p>
        </p:txBody>
      </p:sp>
      <p:sp>
        <p:nvSpPr>
          <p:cNvPr id="39" name="TextBox 39"/>
          <p:cNvSpPr txBox="1"/>
          <p:nvPr/>
        </p:nvSpPr>
        <p:spPr>
          <a:xfrm>
            <a:off x="15408461" y="2644276"/>
            <a:ext cx="1355452" cy="330818"/>
          </a:xfrm>
          <a:prstGeom prst="rect">
            <a:avLst/>
          </a:prstGeom>
        </p:spPr>
        <p:txBody>
          <a:bodyPr lIns="0" tIns="0" rIns="0" bIns="0" rtlCol="0" anchor="t">
            <a:spAutoFit/>
          </a:bodyPr>
          <a:lstStyle/>
          <a:p>
            <a:pPr algn="ctr">
              <a:lnSpc>
                <a:spcPts val="2765"/>
              </a:lnSpc>
            </a:pPr>
            <a:r>
              <a:rPr lang="en-US" sz="1975" b="1">
                <a:solidFill>
                  <a:srgbClr val="000000"/>
                </a:solidFill>
                <a:latin typeface="Aileron Bold"/>
                <a:ea typeface="Aileron Bold"/>
                <a:cs typeface="Aileron Bold"/>
                <a:sym typeface="Aileron Bold"/>
              </a:rPr>
              <a:t>Legal in </a:t>
            </a:r>
          </a:p>
        </p:txBody>
      </p:sp>
      <p:sp>
        <p:nvSpPr>
          <p:cNvPr id="40" name="TextBox 40"/>
          <p:cNvSpPr txBox="1"/>
          <p:nvPr/>
        </p:nvSpPr>
        <p:spPr>
          <a:xfrm>
            <a:off x="15786153" y="6861571"/>
            <a:ext cx="977760"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Legal</a:t>
            </a:r>
          </a:p>
        </p:txBody>
      </p:sp>
      <p:sp>
        <p:nvSpPr>
          <p:cNvPr id="41" name="TextBox 41"/>
          <p:cNvSpPr txBox="1"/>
          <p:nvPr/>
        </p:nvSpPr>
        <p:spPr>
          <a:xfrm>
            <a:off x="10993297" y="7856678"/>
            <a:ext cx="1936304" cy="932073"/>
          </a:xfrm>
          <a:prstGeom prst="rect">
            <a:avLst/>
          </a:prstGeom>
        </p:spPr>
        <p:txBody>
          <a:bodyPr lIns="0" tIns="0" rIns="0" bIns="0" rtlCol="0" anchor="t">
            <a:spAutoFit/>
          </a:bodyPr>
          <a:lstStyle/>
          <a:p>
            <a:pPr algn="ctr">
              <a:lnSpc>
                <a:spcPts val="1820"/>
              </a:lnSpc>
            </a:pPr>
            <a:r>
              <a:rPr lang="en-US" sz="1820" b="1">
                <a:solidFill>
                  <a:srgbClr val="000000"/>
                </a:solidFill>
                <a:latin typeface="Aileron Bold"/>
                <a:ea typeface="Aileron Bold"/>
                <a:cs typeface="Aileron Bold"/>
                <a:sym typeface="Aileron Bold"/>
              </a:rPr>
              <a:t>Pending Schedule I/  Merger into Marijuana</a:t>
            </a:r>
          </a:p>
        </p:txBody>
      </p:sp>
      <p:sp>
        <p:nvSpPr>
          <p:cNvPr id="42" name="TextBox 42"/>
          <p:cNvSpPr txBox="1"/>
          <p:nvPr/>
        </p:nvSpPr>
        <p:spPr>
          <a:xfrm>
            <a:off x="13573300" y="8070264"/>
            <a:ext cx="929321" cy="570058"/>
          </a:xfrm>
          <a:prstGeom prst="rect">
            <a:avLst/>
          </a:prstGeom>
        </p:spPr>
        <p:txBody>
          <a:bodyPr lIns="0" tIns="0" rIns="0" bIns="0" rtlCol="0" anchor="t">
            <a:spAutoFit/>
          </a:bodyPr>
          <a:lstStyle/>
          <a:p>
            <a:pPr algn="ctr">
              <a:lnSpc>
                <a:spcPts val="2294"/>
              </a:lnSpc>
            </a:pPr>
            <a:r>
              <a:rPr lang="en-US" sz="1820" b="1">
                <a:solidFill>
                  <a:srgbClr val="000000"/>
                </a:solidFill>
                <a:latin typeface="Aileron Bold"/>
                <a:ea typeface="Aileron Bold"/>
                <a:cs typeface="Aileron Bold"/>
                <a:sym typeface="Aileron Bold"/>
              </a:rPr>
              <a:t>Pending Illegal</a:t>
            </a:r>
          </a:p>
        </p:txBody>
      </p:sp>
      <p:sp>
        <p:nvSpPr>
          <p:cNvPr id="43" name="TextBox 43"/>
          <p:cNvSpPr txBox="1"/>
          <p:nvPr/>
        </p:nvSpPr>
        <p:spPr>
          <a:xfrm>
            <a:off x="11204127" y="1564560"/>
            <a:ext cx="1465988" cy="558812"/>
          </a:xfrm>
          <a:prstGeom prst="rect">
            <a:avLst/>
          </a:prstGeom>
        </p:spPr>
        <p:txBody>
          <a:bodyPr lIns="0" tIns="0" rIns="0" bIns="0" rtlCol="0" anchor="t">
            <a:spAutoFit/>
          </a:bodyPr>
          <a:lstStyle/>
          <a:p>
            <a:pPr algn="ctr">
              <a:lnSpc>
                <a:spcPts val="2126"/>
              </a:lnSpc>
            </a:pPr>
            <a:r>
              <a:rPr lang="en-US" sz="2126" b="1" spc="2">
                <a:solidFill>
                  <a:srgbClr val="000000"/>
                </a:solidFill>
                <a:latin typeface="Aileron Bold"/>
                <a:ea typeface="Aileron Bold"/>
                <a:cs typeface="Aileron Bold"/>
                <a:sym typeface="Aileron Bold"/>
              </a:rPr>
              <a:t>FEDERAL SCHEDULE</a:t>
            </a:r>
          </a:p>
        </p:txBody>
      </p:sp>
      <p:sp>
        <p:nvSpPr>
          <p:cNvPr id="44" name="TextBox 44"/>
          <p:cNvSpPr txBox="1"/>
          <p:nvPr/>
        </p:nvSpPr>
        <p:spPr>
          <a:xfrm>
            <a:off x="13304967" y="1564560"/>
            <a:ext cx="1465988" cy="558812"/>
          </a:xfrm>
          <a:prstGeom prst="rect">
            <a:avLst/>
          </a:prstGeom>
        </p:spPr>
        <p:txBody>
          <a:bodyPr lIns="0" tIns="0" rIns="0" bIns="0" rtlCol="0" anchor="t">
            <a:spAutoFit/>
          </a:bodyPr>
          <a:lstStyle/>
          <a:p>
            <a:pPr algn="ctr">
              <a:lnSpc>
                <a:spcPts val="2126"/>
              </a:lnSpc>
            </a:pPr>
            <a:r>
              <a:rPr lang="en-US" sz="2126" b="1" spc="2">
                <a:solidFill>
                  <a:srgbClr val="000000"/>
                </a:solidFill>
                <a:latin typeface="Aileron Bold"/>
                <a:ea typeface="Aileron Bold"/>
                <a:cs typeface="Aileron Bold"/>
                <a:sym typeface="Aileron Bold"/>
              </a:rPr>
              <a:t>FEDERAL STATUS</a:t>
            </a:r>
          </a:p>
        </p:txBody>
      </p:sp>
      <p:sp>
        <p:nvSpPr>
          <p:cNvPr id="45" name="TextBox 45"/>
          <p:cNvSpPr txBox="1"/>
          <p:nvPr/>
        </p:nvSpPr>
        <p:spPr>
          <a:xfrm>
            <a:off x="15408461" y="1564560"/>
            <a:ext cx="1465988" cy="558812"/>
          </a:xfrm>
          <a:prstGeom prst="rect">
            <a:avLst/>
          </a:prstGeom>
        </p:spPr>
        <p:txBody>
          <a:bodyPr lIns="0" tIns="0" rIns="0" bIns="0" rtlCol="0" anchor="t">
            <a:spAutoFit/>
          </a:bodyPr>
          <a:lstStyle/>
          <a:p>
            <a:pPr algn="ctr">
              <a:lnSpc>
                <a:spcPts val="2126"/>
              </a:lnSpc>
            </a:pPr>
            <a:r>
              <a:rPr lang="en-US" sz="2126" b="1" spc="2">
                <a:solidFill>
                  <a:srgbClr val="000000"/>
                </a:solidFill>
                <a:latin typeface="Aileron Bold"/>
                <a:ea typeface="Aileron Bold"/>
                <a:cs typeface="Aileron Bold"/>
                <a:sym typeface="Aileron Bold"/>
              </a:rPr>
              <a:t>STATE LEGALITY</a:t>
            </a:r>
          </a:p>
        </p:txBody>
      </p:sp>
      <p:sp>
        <p:nvSpPr>
          <p:cNvPr id="46" name="TextBox 46"/>
          <p:cNvSpPr txBox="1"/>
          <p:nvPr/>
        </p:nvSpPr>
        <p:spPr>
          <a:xfrm>
            <a:off x="1028700" y="3559010"/>
            <a:ext cx="6050994" cy="4552315"/>
          </a:xfrm>
          <a:prstGeom prst="rect">
            <a:avLst/>
          </a:prstGeom>
        </p:spPr>
        <p:txBody>
          <a:bodyPr lIns="0" tIns="0" rIns="0" bIns="0" rtlCol="0" anchor="t">
            <a:spAutoFit/>
          </a:bodyPr>
          <a:lstStyle/>
          <a:p>
            <a:pPr marL="561337" lvl="1" indent="-280669" algn="l">
              <a:lnSpc>
                <a:spcPts val="2599"/>
              </a:lnSpc>
              <a:buFont typeface="Arial"/>
              <a:buChar char="•"/>
            </a:pPr>
            <a:r>
              <a:rPr lang="en-US" sz="2599">
                <a:solidFill>
                  <a:srgbClr val="1F2A33"/>
                </a:solidFill>
                <a:latin typeface="Aileron"/>
                <a:ea typeface="Aileron"/>
                <a:cs typeface="Aileron"/>
                <a:sym typeface="Aileron"/>
              </a:rPr>
              <a:t>With partial rescheduling, CSA status now hinges on license type, not just the underlying plant material.</a:t>
            </a:r>
          </a:p>
          <a:p>
            <a:pPr algn="l">
              <a:lnSpc>
                <a:spcPts val="2599"/>
              </a:lnSpc>
            </a:pPr>
            <a:endParaRPr lang="en-US" sz="2599">
              <a:solidFill>
                <a:srgbClr val="1F2A33"/>
              </a:solidFill>
              <a:latin typeface="Aileron"/>
              <a:ea typeface="Aileron"/>
              <a:cs typeface="Aileron"/>
              <a:sym typeface="Aileron"/>
            </a:endParaRPr>
          </a:p>
          <a:p>
            <a:pPr marL="561337" lvl="1" indent="-280669" algn="l">
              <a:lnSpc>
                <a:spcPts val="2599"/>
              </a:lnSpc>
              <a:buFont typeface="Arial"/>
              <a:buChar char="•"/>
            </a:pPr>
            <a:r>
              <a:rPr lang="en-US" sz="2599">
                <a:solidFill>
                  <a:srgbClr val="1F2A33"/>
                </a:solidFill>
                <a:latin typeface="Aileron"/>
                <a:ea typeface="Aileron"/>
                <a:cs typeface="Aileron"/>
                <a:sym typeface="Aileron"/>
              </a:rPr>
              <a:t>Schedule III does NOT equal legal</a:t>
            </a:r>
          </a:p>
          <a:p>
            <a:pPr algn="l">
              <a:lnSpc>
                <a:spcPts val="2599"/>
              </a:lnSpc>
            </a:pPr>
            <a:endParaRPr lang="en-US" sz="2599">
              <a:solidFill>
                <a:srgbClr val="1F2A33"/>
              </a:solidFill>
              <a:latin typeface="Aileron"/>
              <a:ea typeface="Aileron"/>
              <a:cs typeface="Aileron"/>
              <a:sym typeface="Aileron"/>
            </a:endParaRPr>
          </a:p>
          <a:p>
            <a:pPr marL="561337" lvl="1" indent="-280669" algn="l">
              <a:lnSpc>
                <a:spcPts val="2599"/>
              </a:lnSpc>
              <a:buFont typeface="Arial"/>
              <a:buChar char="•"/>
            </a:pPr>
            <a:r>
              <a:rPr lang="en-US" sz="2599">
                <a:solidFill>
                  <a:srgbClr val="1F2A33"/>
                </a:solidFill>
                <a:latin typeface="Aileron"/>
                <a:ea typeface="Aileron"/>
                <a:cs typeface="Aileron"/>
                <a:sym typeface="Aileron"/>
              </a:rPr>
              <a:t>State law continues to govern day-to-day operations — federal rules are waived where state law applies.</a:t>
            </a:r>
          </a:p>
          <a:p>
            <a:pPr algn="l">
              <a:lnSpc>
                <a:spcPts val="2599"/>
              </a:lnSpc>
            </a:pPr>
            <a:endParaRPr lang="en-US" sz="2599">
              <a:solidFill>
                <a:srgbClr val="1F2A33"/>
              </a:solidFill>
              <a:latin typeface="Aileron"/>
              <a:ea typeface="Aileron"/>
              <a:cs typeface="Aileron"/>
              <a:sym typeface="Aileron"/>
            </a:endParaRPr>
          </a:p>
          <a:p>
            <a:pPr marL="561337" lvl="1" indent="-280669" algn="l">
              <a:lnSpc>
                <a:spcPts val="2599"/>
              </a:lnSpc>
              <a:buFont typeface="Arial"/>
              <a:buChar char="•"/>
            </a:pPr>
            <a:r>
              <a:rPr lang="en-US" sz="2599">
                <a:solidFill>
                  <a:srgbClr val="1F2A33"/>
                </a:solidFill>
                <a:latin typeface="Aileron"/>
                <a:ea typeface="Aileron"/>
                <a:cs typeface="Aileron"/>
                <a:sym typeface="Aileron"/>
              </a:rPr>
              <a:t>Hemp-derived cannabinoids are on a clock — December 11, 2026 brings HDCPs under the marijuana framework.</a:t>
            </a:r>
          </a:p>
        </p:txBody>
      </p:sp>
      <p:sp>
        <p:nvSpPr>
          <p:cNvPr id="47" name="TextBox 47"/>
          <p:cNvSpPr txBox="1"/>
          <p:nvPr/>
        </p:nvSpPr>
        <p:spPr>
          <a:xfrm>
            <a:off x="1028700" y="2756005"/>
            <a:ext cx="4855254" cy="291465"/>
          </a:xfrm>
          <a:prstGeom prst="rect">
            <a:avLst/>
          </a:prstGeom>
        </p:spPr>
        <p:txBody>
          <a:bodyPr lIns="0" tIns="0" rIns="0" bIns="0" rtlCol="0" anchor="t">
            <a:spAutoFit/>
          </a:bodyPr>
          <a:lstStyle/>
          <a:p>
            <a:pPr algn="l">
              <a:lnSpc>
                <a:spcPts val="2100"/>
              </a:lnSpc>
            </a:pPr>
            <a:r>
              <a:rPr lang="en-US" sz="2100" i="1" spc="84">
                <a:solidFill>
                  <a:srgbClr val="000000"/>
                </a:solidFill>
                <a:latin typeface="Aileron Italics"/>
                <a:ea typeface="Aileron Italics"/>
                <a:cs typeface="Aileron Italics"/>
                <a:sym typeface="Aileron Italics"/>
              </a:rPr>
              <a:t>AS OF SEPTEMBER 2, 2026</a:t>
            </a:r>
          </a:p>
        </p:txBody>
      </p:sp>
      <p:grpSp>
        <p:nvGrpSpPr>
          <p:cNvPr id="48" name="Group 48"/>
          <p:cNvGrpSpPr/>
          <p:nvPr/>
        </p:nvGrpSpPr>
        <p:grpSpPr>
          <a:xfrm>
            <a:off x="15176828" y="2450664"/>
            <a:ext cx="1832890" cy="1185185"/>
            <a:chOff x="0" y="0"/>
            <a:chExt cx="482737" cy="312148"/>
          </a:xfrm>
        </p:grpSpPr>
        <p:sp>
          <p:nvSpPr>
            <p:cNvPr id="49" name="Freeform 49"/>
            <p:cNvSpPr/>
            <p:nvPr/>
          </p:nvSpPr>
          <p:spPr>
            <a:xfrm>
              <a:off x="0" y="0"/>
              <a:ext cx="482737" cy="312148"/>
            </a:xfrm>
            <a:custGeom>
              <a:avLst/>
              <a:gdLst/>
              <a:ahLst/>
              <a:cxnLst/>
              <a:rect l="l" t="t" r="r" b="b"/>
              <a:pathLst>
                <a:path w="482737" h="312148">
                  <a:moveTo>
                    <a:pt x="0" y="0"/>
                  </a:moveTo>
                  <a:lnTo>
                    <a:pt x="482737" y="0"/>
                  </a:lnTo>
                  <a:lnTo>
                    <a:pt x="482737" y="312148"/>
                  </a:lnTo>
                  <a:lnTo>
                    <a:pt x="0" y="312148"/>
                  </a:lnTo>
                  <a:close/>
                </a:path>
              </a:pathLst>
            </a:custGeom>
            <a:solidFill>
              <a:srgbClr val="D89E3F"/>
            </a:solidFill>
          </p:spPr>
          <p:txBody>
            <a:bodyPr/>
            <a:lstStyle/>
            <a:p>
              <a:endParaRPr lang="en-US"/>
            </a:p>
          </p:txBody>
        </p:sp>
        <p:sp>
          <p:nvSpPr>
            <p:cNvPr id="50" name="TextBox 50"/>
            <p:cNvSpPr txBox="1"/>
            <p:nvPr/>
          </p:nvSpPr>
          <p:spPr>
            <a:xfrm>
              <a:off x="0" y="-38100"/>
              <a:ext cx="482737" cy="350248"/>
            </a:xfrm>
            <a:prstGeom prst="rect">
              <a:avLst/>
            </a:prstGeom>
          </p:spPr>
          <p:txBody>
            <a:bodyPr lIns="50800" tIns="50800" rIns="50800" bIns="50800" rtlCol="0" anchor="ctr"/>
            <a:lstStyle/>
            <a:p>
              <a:pPr algn="ctr">
                <a:lnSpc>
                  <a:spcPts val="2765"/>
                </a:lnSpc>
              </a:pPr>
              <a:endParaRPr/>
            </a:p>
          </p:txBody>
        </p:sp>
      </p:grpSp>
      <p:sp>
        <p:nvSpPr>
          <p:cNvPr id="51" name="TextBox 51"/>
          <p:cNvSpPr txBox="1"/>
          <p:nvPr/>
        </p:nvSpPr>
        <p:spPr>
          <a:xfrm>
            <a:off x="15273173" y="3192441"/>
            <a:ext cx="1626027" cy="359410"/>
          </a:xfrm>
          <a:prstGeom prst="rect">
            <a:avLst/>
          </a:prstGeom>
        </p:spPr>
        <p:txBody>
          <a:bodyPr lIns="0" tIns="0" rIns="0" bIns="0" rtlCol="0" anchor="t">
            <a:spAutoFit/>
          </a:bodyPr>
          <a:lstStyle/>
          <a:p>
            <a:pPr algn="ctr">
              <a:lnSpc>
                <a:spcPts val="1400"/>
              </a:lnSpc>
            </a:pPr>
            <a:r>
              <a:rPr lang="en-US" sz="1400">
                <a:solidFill>
                  <a:srgbClr val="000000"/>
                </a:solidFill>
                <a:latin typeface="Aileron"/>
                <a:ea typeface="Aileron"/>
                <a:cs typeface="Aileron"/>
                <a:sym typeface="Aileron"/>
              </a:rPr>
              <a:t>Legal in 23 states &amp; 3 territories</a:t>
            </a:r>
          </a:p>
        </p:txBody>
      </p:sp>
      <p:grpSp>
        <p:nvGrpSpPr>
          <p:cNvPr id="52" name="Group 52"/>
          <p:cNvGrpSpPr/>
          <p:nvPr/>
        </p:nvGrpSpPr>
        <p:grpSpPr>
          <a:xfrm>
            <a:off x="15176828" y="3750149"/>
            <a:ext cx="1832890" cy="1233247"/>
            <a:chOff x="0" y="0"/>
            <a:chExt cx="482737" cy="324806"/>
          </a:xfrm>
        </p:grpSpPr>
        <p:sp>
          <p:nvSpPr>
            <p:cNvPr id="53" name="Freeform 53"/>
            <p:cNvSpPr/>
            <p:nvPr/>
          </p:nvSpPr>
          <p:spPr>
            <a:xfrm>
              <a:off x="0" y="0"/>
              <a:ext cx="482737" cy="324806"/>
            </a:xfrm>
            <a:custGeom>
              <a:avLst/>
              <a:gdLst/>
              <a:ahLst/>
              <a:cxnLst/>
              <a:rect l="l" t="t" r="r" b="b"/>
              <a:pathLst>
                <a:path w="482737" h="324806">
                  <a:moveTo>
                    <a:pt x="0" y="0"/>
                  </a:moveTo>
                  <a:lnTo>
                    <a:pt x="482737" y="0"/>
                  </a:lnTo>
                  <a:lnTo>
                    <a:pt x="482737" y="324806"/>
                  </a:lnTo>
                  <a:lnTo>
                    <a:pt x="0" y="324806"/>
                  </a:lnTo>
                  <a:close/>
                </a:path>
              </a:pathLst>
            </a:custGeom>
            <a:solidFill>
              <a:srgbClr val="D89E3F"/>
            </a:solidFill>
          </p:spPr>
          <p:txBody>
            <a:bodyPr/>
            <a:lstStyle/>
            <a:p>
              <a:endParaRPr lang="en-US"/>
            </a:p>
          </p:txBody>
        </p:sp>
        <p:sp>
          <p:nvSpPr>
            <p:cNvPr id="54" name="TextBox 54"/>
            <p:cNvSpPr txBox="1"/>
            <p:nvPr/>
          </p:nvSpPr>
          <p:spPr>
            <a:xfrm>
              <a:off x="0" y="-38100"/>
              <a:ext cx="482737" cy="362906"/>
            </a:xfrm>
            <a:prstGeom prst="rect">
              <a:avLst/>
            </a:prstGeom>
          </p:spPr>
          <p:txBody>
            <a:bodyPr lIns="50800" tIns="50800" rIns="50800" bIns="50800" rtlCol="0" anchor="ctr"/>
            <a:lstStyle/>
            <a:p>
              <a:pPr algn="ctr">
                <a:lnSpc>
                  <a:spcPts val="2765"/>
                </a:lnSpc>
              </a:pPr>
              <a:endParaRPr/>
            </a:p>
          </p:txBody>
        </p:sp>
      </p:grpSp>
      <p:grpSp>
        <p:nvGrpSpPr>
          <p:cNvPr id="55" name="Group 55"/>
          <p:cNvGrpSpPr/>
          <p:nvPr/>
        </p:nvGrpSpPr>
        <p:grpSpPr>
          <a:xfrm>
            <a:off x="15216591" y="5050071"/>
            <a:ext cx="1793127" cy="1249525"/>
            <a:chOff x="0" y="0"/>
            <a:chExt cx="472264" cy="329093"/>
          </a:xfrm>
        </p:grpSpPr>
        <p:sp>
          <p:nvSpPr>
            <p:cNvPr id="56" name="Freeform 56"/>
            <p:cNvSpPr/>
            <p:nvPr/>
          </p:nvSpPr>
          <p:spPr>
            <a:xfrm>
              <a:off x="0" y="0"/>
              <a:ext cx="472264" cy="329093"/>
            </a:xfrm>
            <a:custGeom>
              <a:avLst/>
              <a:gdLst/>
              <a:ahLst/>
              <a:cxnLst/>
              <a:rect l="l" t="t" r="r" b="b"/>
              <a:pathLst>
                <a:path w="472264" h="329093">
                  <a:moveTo>
                    <a:pt x="0" y="0"/>
                  </a:moveTo>
                  <a:lnTo>
                    <a:pt x="472264" y="0"/>
                  </a:lnTo>
                  <a:lnTo>
                    <a:pt x="472264" y="329093"/>
                  </a:lnTo>
                  <a:lnTo>
                    <a:pt x="0" y="329093"/>
                  </a:lnTo>
                  <a:close/>
                </a:path>
              </a:pathLst>
            </a:custGeom>
            <a:solidFill>
              <a:srgbClr val="D89E3F"/>
            </a:solidFill>
          </p:spPr>
          <p:txBody>
            <a:bodyPr/>
            <a:lstStyle/>
            <a:p>
              <a:endParaRPr lang="en-US"/>
            </a:p>
          </p:txBody>
        </p:sp>
        <p:sp>
          <p:nvSpPr>
            <p:cNvPr id="57" name="TextBox 57"/>
            <p:cNvSpPr txBox="1"/>
            <p:nvPr/>
          </p:nvSpPr>
          <p:spPr>
            <a:xfrm>
              <a:off x="0" y="-38100"/>
              <a:ext cx="472264" cy="367193"/>
            </a:xfrm>
            <a:prstGeom prst="rect">
              <a:avLst/>
            </a:prstGeom>
          </p:spPr>
          <p:txBody>
            <a:bodyPr lIns="50800" tIns="50800" rIns="50800" bIns="50800" rtlCol="0" anchor="ctr"/>
            <a:lstStyle/>
            <a:p>
              <a:pPr algn="ctr">
                <a:lnSpc>
                  <a:spcPts val="2765"/>
                </a:lnSpc>
              </a:pPr>
              <a:endParaRPr/>
            </a:p>
          </p:txBody>
        </p:sp>
      </p:grpSp>
      <p:sp>
        <p:nvSpPr>
          <p:cNvPr id="58" name="TextBox 58"/>
          <p:cNvSpPr txBox="1"/>
          <p:nvPr/>
        </p:nvSpPr>
        <p:spPr>
          <a:xfrm>
            <a:off x="15716061" y="2840083"/>
            <a:ext cx="850788"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Varies</a:t>
            </a:r>
          </a:p>
        </p:txBody>
      </p:sp>
      <p:sp>
        <p:nvSpPr>
          <p:cNvPr id="59" name="TextBox 59"/>
          <p:cNvSpPr txBox="1"/>
          <p:nvPr/>
        </p:nvSpPr>
        <p:spPr>
          <a:xfrm>
            <a:off x="15716061" y="4074153"/>
            <a:ext cx="850788"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Varies</a:t>
            </a:r>
          </a:p>
        </p:txBody>
      </p:sp>
      <p:sp>
        <p:nvSpPr>
          <p:cNvPr id="60" name="TextBox 60"/>
          <p:cNvSpPr txBox="1"/>
          <p:nvPr/>
        </p:nvSpPr>
        <p:spPr>
          <a:xfrm>
            <a:off x="15216591" y="4496543"/>
            <a:ext cx="1739191" cy="359410"/>
          </a:xfrm>
          <a:prstGeom prst="rect">
            <a:avLst/>
          </a:prstGeom>
        </p:spPr>
        <p:txBody>
          <a:bodyPr lIns="0" tIns="0" rIns="0" bIns="0" rtlCol="0" anchor="t">
            <a:spAutoFit/>
          </a:bodyPr>
          <a:lstStyle/>
          <a:p>
            <a:pPr algn="ctr">
              <a:lnSpc>
                <a:spcPts val="1400"/>
              </a:lnSpc>
            </a:pPr>
            <a:r>
              <a:rPr lang="en-US" sz="1400">
                <a:solidFill>
                  <a:srgbClr val="000000"/>
                </a:solidFill>
                <a:latin typeface="Aileron"/>
                <a:ea typeface="Aileron"/>
                <a:cs typeface="Aileron"/>
                <a:sym typeface="Aileron"/>
              </a:rPr>
              <a:t>Legal in 42 states, D.C. &amp; 4 territories</a:t>
            </a:r>
          </a:p>
        </p:txBody>
      </p:sp>
      <p:sp>
        <p:nvSpPr>
          <p:cNvPr id="61" name="TextBox 61"/>
          <p:cNvSpPr txBox="1"/>
          <p:nvPr/>
        </p:nvSpPr>
        <p:spPr>
          <a:xfrm>
            <a:off x="15716061" y="5392277"/>
            <a:ext cx="850788" cy="336665"/>
          </a:xfrm>
          <a:prstGeom prst="rect">
            <a:avLst/>
          </a:prstGeom>
        </p:spPr>
        <p:txBody>
          <a:bodyPr lIns="0" tIns="0" rIns="0" bIns="0" rtlCol="0" anchor="t">
            <a:spAutoFit/>
          </a:bodyPr>
          <a:lstStyle/>
          <a:p>
            <a:pPr algn="l">
              <a:lnSpc>
                <a:spcPts val="2765"/>
              </a:lnSpc>
            </a:pPr>
            <a:r>
              <a:rPr lang="en-US" sz="1975" b="1">
                <a:solidFill>
                  <a:srgbClr val="000000"/>
                </a:solidFill>
                <a:latin typeface="Aileron Bold"/>
                <a:ea typeface="Aileron Bold"/>
                <a:cs typeface="Aileron Bold"/>
                <a:sym typeface="Aileron Bold"/>
              </a:rPr>
              <a:t>Varies</a:t>
            </a:r>
          </a:p>
        </p:txBody>
      </p:sp>
      <p:sp>
        <p:nvSpPr>
          <p:cNvPr id="62" name="TextBox 62"/>
          <p:cNvSpPr txBox="1"/>
          <p:nvPr/>
        </p:nvSpPr>
        <p:spPr>
          <a:xfrm>
            <a:off x="15248422" y="5778362"/>
            <a:ext cx="1739191" cy="359410"/>
          </a:xfrm>
          <a:prstGeom prst="rect">
            <a:avLst/>
          </a:prstGeom>
        </p:spPr>
        <p:txBody>
          <a:bodyPr lIns="0" tIns="0" rIns="0" bIns="0" rtlCol="0" anchor="t">
            <a:spAutoFit/>
          </a:bodyPr>
          <a:lstStyle/>
          <a:p>
            <a:pPr algn="ctr">
              <a:lnSpc>
                <a:spcPts val="1400"/>
              </a:lnSpc>
            </a:pPr>
            <a:r>
              <a:rPr lang="en-US" sz="1400">
                <a:solidFill>
                  <a:srgbClr val="000000"/>
                </a:solidFill>
                <a:latin typeface="Aileron"/>
                <a:ea typeface="Aileron"/>
                <a:cs typeface="Aileron"/>
                <a:sym typeface="Aileron"/>
              </a:rPr>
              <a:t>Legal in 42 states, D.C. &amp; 4 territories</a:t>
            </a:r>
          </a:p>
        </p:txBody>
      </p:sp>
      <p:grpSp>
        <p:nvGrpSpPr>
          <p:cNvPr id="63" name="Group 63"/>
          <p:cNvGrpSpPr/>
          <p:nvPr/>
        </p:nvGrpSpPr>
        <p:grpSpPr>
          <a:xfrm>
            <a:off x="13127315" y="3750149"/>
            <a:ext cx="1802347" cy="1233247"/>
            <a:chOff x="0" y="0"/>
            <a:chExt cx="474692" cy="324806"/>
          </a:xfrm>
        </p:grpSpPr>
        <p:sp>
          <p:nvSpPr>
            <p:cNvPr id="64" name="Freeform 64"/>
            <p:cNvSpPr/>
            <p:nvPr/>
          </p:nvSpPr>
          <p:spPr>
            <a:xfrm>
              <a:off x="0" y="0"/>
              <a:ext cx="474692" cy="324806"/>
            </a:xfrm>
            <a:custGeom>
              <a:avLst/>
              <a:gdLst/>
              <a:ahLst/>
              <a:cxnLst/>
              <a:rect l="l" t="t" r="r" b="b"/>
              <a:pathLst>
                <a:path w="474692" h="324806">
                  <a:moveTo>
                    <a:pt x="0" y="0"/>
                  </a:moveTo>
                  <a:lnTo>
                    <a:pt x="474692" y="0"/>
                  </a:lnTo>
                  <a:lnTo>
                    <a:pt x="474692" y="324806"/>
                  </a:lnTo>
                  <a:lnTo>
                    <a:pt x="0" y="324806"/>
                  </a:lnTo>
                  <a:close/>
                </a:path>
              </a:pathLst>
            </a:custGeom>
            <a:solidFill>
              <a:srgbClr val="FFED00"/>
            </a:solidFill>
          </p:spPr>
          <p:txBody>
            <a:bodyPr/>
            <a:lstStyle/>
            <a:p>
              <a:endParaRPr lang="en-US"/>
            </a:p>
          </p:txBody>
        </p:sp>
        <p:sp>
          <p:nvSpPr>
            <p:cNvPr id="65" name="TextBox 65"/>
            <p:cNvSpPr txBox="1"/>
            <p:nvPr/>
          </p:nvSpPr>
          <p:spPr>
            <a:xfrm>
              <a:off x="0" y="-38100"/>
              <a:ext cx="474692" cy="362906"/>
            </a:xfrm>
            <a:prstGeom prst="rect">
              <a:avLst/>
            </a:prstGeom>
          </p:spPr>
          <p:txBody>
            <a:bodyPr lIns="50800" tIns="50800" rIns="50800" bIns="50800" rtlCol="0" anchor="ctr"/>
            <a:lstStyle/>
            <a:p>
              <a:pPr algn="ctr">
                <a:lnSpc>
                  <a:spcPts val="2765"/>
                </a:lnSpc>
              </a:pPr>
              <a:endParaRPr/>
            </a:p>
          </p:txBody>
        </p:sp>
      </p:grpSp>
      <p:sp>
        <p:nvSpPr>
          <p:cNvPr id="66" name="TextBox 66"/>
          <p:cNvSpPr txBox="1"/>
          <p:nvPr/>
        </p:nvSpPr>
        <p:spPr>
          <a:xfrm>
            <a:off x="13127315" y="3931109"/>
            <a:ext cx="1702667" cy="852805"/>
          </a:xfrm>
          <a:prstGeom prst="rect">
            <a:avLst/>
          </a:prstGeom>
        </p:spPr>
        <p:txBody>
          <a:bodyPr lIns="0" tIns="0" rIns="0" bIns="0" rtlCol="0" anchor="t">
            <a:spAutoFit/>
          </a:bodyPr>
          <a:lstStyle/>
          <a:p>
            <a:pPr algn="ctr">
              <a:lnSpc>
                <a:spcPts val="1699"/>
              </a:lnSpc>
            </a:pPr>
            <a:r>
              <a:rPr lang="en-US" sz="1699" b="1">
                <a:solidFill>
                  <a:srgbClr val="000000"/>
                </a:solidFill>
                <a:latin typeface="Aileron Bold"/>
                <a:ea typeface="Aileron Bold"/>
                <a:cs typeface="Aileron Bold"/>
                <a:sym typeface="Aileron Bold"/>
              </a:rPr>
              <a:t>CSA Compliant, Not FD&amp;C Compliant = Illegal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7083866" y="-5604604"/>
            <a:ext cx="0" cy="7234649"/>
          </a:xfrm>
          <a:prstGeom prst="line">
            <a:avLst/>
          </a:prstGeom>
          <a:ln w="38100" cap="flat">
            <a:solidFill>
              <a:srgbClr val="000000"/>
            </a:solidFill>
            <a:prstDash val="solid"/>
            <a:headEnd type="none" w="sm" len="sm"/>
            <a:tailEnd type="none" w="sm" len="sm"/>
          </a:ln>
        </p:spPr>
        <p:txBody>
          <a:bodyPr/>
          <a:lstStyle/>
          <a:p>
            <a:endParaRPr lang="en-US"/>
          </a:p>
        </p:txBody>
      </p:sp>
      <p:grpSp>
        <p:nvGrpSpPr>
          <p:cNvPr id="3" name="Group 3"/>
          <p:cNvGrpSpPr/>
          <p:nvPr/>
        </p:nvGrpSpPr>
        <p:grpSpPr>
          <a:xfrm>
            <a:off x="1623096" y="849443"/>
            <a:ext cx="437702" cy="4377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 name="Group 6"/>
          <p:cNvGrpSpPr/>
          <p:nvPr/>
        </p:nvGrpSpPr>
        <p:grpSpPr>
          <a:xfrm>
            <a:off x="1028700" y="849443"/>
            <a:ext cx="437702" cy="4377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8" name="TextBox 8"/>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 name="Group 9"/>
          <p:cNvGrpSpPr/>
          <p:nvPr/>
        </p:nvGrpSpPr>
        <p:grpSpPr>
          <a:xfrm>
            <a:off x="16865015" y="1630045"/>
            <a:ext cx="437702" cy="437702"/>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858E"/>
            </a:solidFill>
          </p:spPr>
          <p:txBody>
            <a:bodyPr/>
            <a:lstStyle/>
            <a:p>
              <a:endParaRPr lang="en-US"/>
            </a:p>
          </p:txBody>
        </p:sp>
        <p:sp>
          <p:nvSpPr>
            <p:cNvPr id="11" name="TextBox 1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2" name="AutoShape 12"/>
          <p:cNvSpPr/>
          <p:nvPr/>
        </p:nvSpPr>
        <p:spPr>
          <a:xfrm flipH="1">
            <a:off x="-116935" y="9846201"/>
            <a:ext cx="9799951" cy="0"/>
          </a:xfrm>
          <a:prstGeom prst="line">
            <a:avLst/>
          </a:prstGeom>
          <a:ln w="38100" cap="flat">
            <a:solidFill>
              <a:srgbClr val="11858E"/>
            </a:solidFill>
            <a:prstDash val="solid"/>
            <a:headEnd type="none" w="sm" len="sm"/>
            <a:tailEnd type="none" w="sm" len="sm"/>
          </a:ln>
        </p:spPr>
        <p:txBody>
          <a:bodyPr/>
          <a:lstStyle/>
          <a:p>
            <a:endParaRPr lang="en-US"/>
          </a:p>
        </p:txBody>
      </p:sp>
      <p:sp>
        <p:nvSpPr>
          <p:cNvPr id="13" name="Freeform 13"/>
          <p:cNvSpPr/>
          <p:nvPr/>
        </p:nvSpPr>
        <p:spPr>
          <a:xfrm>
            <a:off x="1567127" y="2418159"/>
            <a:ext cx="7002052" cy="7002052"/>
          </a:xfrm>
          <a:custGeom>
            <a:avLst/>
            <a:gdLst/>
            <a:ahLst/>
            <a:cxnLst/>
            <a:rect l="l" t="t" r="r" b="b"/>
            <a:pathLst>
              <a:path w="7002052" h="7002052">
                <a:moveTo>
                  <a:pt x="0" y="0"/>
                </a:moveTo>
                <a:lnTo>
                  <a:pt x="7002052" y="0"/>
                </a:lnTo>
                <a:lnTo>
                  <a:pt x="7002052" y="7002052"/>
                </a:lnTo>
                <a:lnTo>
                  <a:pt x="0" y="7002052"/>
                </a:lnTo>
                <a:lnTo>
                  <a:pt x="0" y="0"/>
                </a:lnTo>
                <a:close/>
              </a:path>
            </a:pathLst>
          </a:custGeom>
          <a:blipFill>
            <a:blip r:embed="rId3"/>
            <a:stretch>
              <a:fillRect/>
            </a:stretch>
          </a:blipFill>
        </p:spPr>
        <p:txBody>
          <a:bodyPr/>
          <a:lstStyle/>
          <a:p>
            <a:endParaRPr lang="en-US"/>
          </a:p>
        </p:txBody>
      </p:sp>
      <p:sp>
        <p:nvSpPr>
          <p:cNvPr id="14" name="Freeform 14"/>
          <p:cNvSpPr/>
          <p:nvPr/>
        </p:nvSpPr>
        <p:spPr>
          <a:xfrm>
            <a:off x="9783740" y="2483078"/>
            <a:ext cx="6937133" cy="6937133"/>
          </a:xfrm>
          <a:custGeom>
            <a:avLst/>
            <a:gdLst/>
            <a:ahLst/>
            <a:cxnLst/>
            <a:rect l="l" t="t" r="r" b="b"/>
            <a:pathLst>
              <a:path w="6937133" h="6937133">
                <a:moveTo>
                  <a:pt x="0" y="0"/>
                </a:moveTo>
                <a:lnTo>
                  <a:pt x="6937133" y="0"/>
                </a:lnTo>
                <a:lnTo>
                  <a:pt x="6937133" y="6937133"/>
                </a:lnTo>
                <a:lnTo>
                  <a:pt x="0" y="6937133"/>
                </a:lnTo>
                <a:lnTo>
                  <a:pt x="0" y="0"/>
                </a:lnTo>
                <a:close/>
              </a:path>
            </a:pathLst>
          </a:custGeom>
          <a:blipFill>
            <a:blip r:embed="rId4"/>
            <a:stretch>
              <a:fillRect/>
            </a:stretch>
          </a:blipFill>
        </p:spPr>
        <p:txBody>
          <a:bodyPr/>
          <a:lstStyle/>
          <a:p>
            <a:endParaRPr lang="en-US"/>
          </a:p>
        </p:txBody>
      </p:sp>
      <p:sp>
        <p:nvSpPr>
          <p:cNvPr id="15" name="TextBox 15"/>
          <p:cNvSpPr txBox="1"/>
          <p:nvPr/>
        </p:nvSpPr>
        <p:spPr>
          <a:xfrm>
            <a:off x="9443849" y="9747245"/>
            <a:ext cx="7815451" cy="234403"/>
          </a:xfrm>
          <a:prstGeom prst="rect">
            <a:avLst/>
          </a:prstGeom>
        </p:spPr>
        <p:txBody>
          <a:bodyPr lIns="0" tIns="0" rIns="0" bIns="0" rtlCol="0" anchor="t">
            <a:spAutoFit/>
          </a:bodyPr>
          <a:lstStyle/>
          <a:p>
            <a:pPr algn="r">
              <a:lnSpc>
                <a:spcPts val="1712"/>
              </a:lnSpc>
            </a:pPr>
            <a:r>
              <a:rPr lang="en-US" sz="1902">
                <a:solidFill>
                  <a:srgbClr val="444444"/>
                </a:solidFill>
                <a:latin typeface="Aileron"/>
                <a:ea typeface="Aileron"/>
                <a:cs typeface="Aileron"/>
                <a:sym typeface="Aileron"/>
              </a:rPr>
              <a:t>For informational purposes. All rights reserved © 2026 CRB Monitor.</a:t>
            </a:r>
          </a:p>
        </p:txBody>
      </p:sp>
      <p:sp>
        <p:nvSpPr>
          <p:cNvPr id="16" name="TextBox 16"/>
          <p:cNvSpPr txBox="1"/>
          <p:nvPr/>
        </p:nvSpPr>
        <p:spPr>
          <a:xfrm>
            <a:off x="1028700" y="1568021"/>
            <a:ext cx="15668317" cy="850138"/>
          </a:xfrm>
          <a:prstGeom prst="rect">
            <a:avLst/>
          </a:prstGeom>
        </p:spPr>
        <p:txBody>
          <a:bodyPr lIns="0" tIns="0" rIns="0" bIns="0" rtlCol="0" anchor="t">
            <a:spAutoFit/>
          </a:bodyPr>
          <a:lstStyle/>
          <a:p>
            <a:pPr algn="l">
              <a:lnSpc>
                <a:spcPts val="6776"/>
              </a:lnSpc>
            </a:pPr>
            <a:r>
              <a:rPr lang="en-US" sz="5600" b="1">
                <a:solidFill>
                  <a:srgbClr val="000000"/>
                </a:solidFill>
                <a:latin typeface="Pragmatica Bold"/>
                <a:ea typeface="Pragmatica Bold"/>
                <a:cs typeface="Pragmatica Bold"/>
                <a:sym typeface="Pragmatica Bold"/>
              </a:rPr>
              <a:t>It’s Complicated... and Changing Real-Time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7745" t="-3740"/>
            </a:stretch>
          </a:blipFill>
        </p:spPr>
        <p:txBody>
          <a:bodyPr/>
          <a:lstStyle/>
          <a:p>
            <a:endParaRPr lang="en-US"/>
          </a:p>
        </p:txBody>
      </p:sp>
      <p:grpSp>
        <p:nvGrpSpPr>
          <p:cNvPr id="3" name="Group 3"/>
          <p:cNvGrpSpPr/>
          <p:nvPr/>
        </p:nvGrpSpPr>
        <p:grpSpPr>
          <a:xfrm>
            <a:off x="1410933" y="3145201"/>
            <a:ext cx="6996802" cy="4811938"/>
            <a:chOff x="0" y="0"/>
            <a:chExt cx="1842779" cy="1267342"/>
          </a:xfrm>
        </p:grpSpPr>
        <p:sp>
          <p:nvSpPr>
            <p:cNvPr id="4" name="Freeform 4"/>
            <p:cNvSpPr/>
            <p:nvPr/>
          </p:nvSpPr>
          <p:spPr>
            <a:xfrm>
              <a:off x="0" y="0"/>
              <a:ext cx="1842779" cy="1267342"/>
            </a:xfrm>
            <a:custGeom>
              <a:avLst/>
              <a:gdLst/>
              <a:ahLst/>
              <a:cxnLst/>
              <a:rect l="l" t="t" r="r" b="b"/>
              <a:pathLst>
                <a:path w="1842779" h="1267342">
                  <a:moveTo>
                    <a:pt x="24343" y="0"/>
                  </a:moveTo>
                  <a:lnTo>
                    <a:pt x="1818436" y="0"/>
                  </a:lnTo>
                  <a:cubicBezTo>
                    <a:pt x="1824892" y="0"/>
                    <a:pt x="1831084" y="2565"/>
                    <a:pt x="1835649" y="7130"/>
                  </a:cubicBezTo>
                  <a:cubicBezTo>
                    <a:pt x="1840214" y="11695"/>
                    <a:pt x="1842779" y="17887"/>
                    <a:pt x="1842779" y="24343"/>
                  </a:cubicBezTo>
                  <a:lnTo>
                    <a:pt x="1842779" y="1242999"/>
                  </a:lnTo>
                  <a:cubicBezTo>
                    <a:pt x="1842779" y="1249455"/>
                    <a:pt x="1840214" y="1255647"/>
                    <a:pt x="1835649" y="1260212"/>
                  </a:cubicBezTo>
                  <a:cubicBezTo>
                    <a:pt x="1831084" y="1264777"/>
                    <a:pt x="1824892" y="1267342"/>
                    <a:pt x="1818436" y="1267342"/>
                  </a:cubicBezTo>
                  <a:lnTo>
                    <a:pt x="24343" y="1267342"/>
                  </a:lnTo>
                  <a:cubicBezTo>
                    <a:pt x="17887" y="1267342"/>
                    <a:pt x="11695" y="1264777"/>
                    <a:pt x="7130" y="1260212"/>
                  </a:cubicBezTo>
                  <a:cubicBezTo>
                    <a:pt x="2565" y="1255647"/>
                    <a:pt x="0" y="1249455"/>
                    <a:pt x="0" y="1242999"/>
                  </a:cubicBezTo>
                  <a:lnTo>
                    <a:pt x="0" y="24343"/>
                  </a:lnTo>
                  <a:cubicBezTo>
                    <a:pt x="0" y="17887"/>
                    <a:pt x="2565" y="11695"/>
                    <a:pt x="7130" y="7130"/>
                  </a:cubicBezTo>
                  <a:cubicBezTo>
                    <a:pt x="11695" y="2565"/>
                    <a:pt x="17887" y="0"/>
                    <a:pt x="24343" y="0"/>
                  </a:cubicBezTo>
                  <a:close/>
                </a:path>
              </a:pathLst>
            </a:custGeom>
            <a:solidFill>
              <a:srgbClr val="FFFFFE"/>
            </a:solidFill>
          </p:spPr>
          <p:txBody>
            <a:bodyPr/>
            <a:lstStyle/>
            <a:p>
              <a:endParaRPr lang="en-US"/>
            </a:p>
          </p:txBody>
        </p:sp>
        <p:sp>
          <p:nvSpPr>
            <p:cNvPr id="5" name="TextBox 5"/>
            <p:cNvSpPr txBox="1"/>
            <p:nvPr/>
          </p:nvSpPr>
          <p:spPr>
            <a:xfrm>
              <a:off x="0" y="-38100"/>
              <a:ext cx="1842779" cy="1305442"/>
            </a:xfrm>
            <a:prstGeom prst="rect">
              <a:avLst/>
            </a:prstGeom>
          </p:spPr>
          <p:txBody>
            <a:bodyPr lIns="50800" tIns="50800" rIns="50800" bIns="50800" rtlCol="0" anchor="ctr"/>
            <a:lstStyle/>
            <a:p>
              <a:pPr algn="ctr">
                <a:lnSpc>
                  <a:spcPts val="2765"/>
                </a:lnSpc>
              </a:pPr>
              <a:endParaRPr/>
            </a:p>
          </p:txBody>
        </p:sp>
      </p:grpSp>
      <p:sp>
        <p:nvSpPr>
          <p:cNvPr id="6" name="Freeform 6"/>
          <p:cNvSpPr/>
          <p:nvPr/>
        </p:nvSpPr>
        <p:spPr>
          <a:xfrm>
            <a:off x="1847415" y="6387006"/>
            <a:ext cx="6123840" cy="840602"/>
          </a:xfrm>
          <a:custGeom>
            <a:avLst/>
            <a:gdLst/>
            <a:ahLst/>
            <a:cxnLst/>
            <a:rect l="l" t="t" r="r" b="b"/>
            <a:pathLst>
              <a:path w="6123840" h="840602">
                <a:moveTo>
                  <a:pt x="0" y="0"/>
                </a:moveTo>
                <a:lnTo>
                  <a:pt x="6123839" y="0"/>
                </a:lnTo>
                <a:lnTo>
                  <a:pt x="6123839" y="840602"/>
                </a:lnTo>
                <a:lnTo>
                  <a:pt x="0" y="840602"/>
                </a:lnTo>
                <a:lnTo>
                  <a:pt x="0" y="0"/>
                </a:lnTo>
                <a:close/>
              </a:path>
            </a:pathLst>
          </a:custGeom>
          <a:blipFill>
            <a:blip r:embed="rId3"/>
            <a:stretch>
              <a:fillRect/>
            </a:stretch>
          </a:blipFill>
        </p:spPr>
        <p:txBody>
          <a:bodyPr/>
          <a:lstStyle/>
          <a:p>
            <a:endParaRPr lang="en-US"/>
          </a:p>
        </p:txBody>
      </p:sp>
      <p:grpSp>
        <p:nvGrpSpPr>
          <p:cNvPr id="7" name="Group 7"/>
          <p:cNvGrpSpPr/>
          <p:nvPr/>
        </p:nvGrpSpPr>
        <p:grpSpPr>
          <a:xfrm>
            <a:off x="9957366" y="3145201"/>
            <a:ext cx="6996802" cy="4811938"/>
            <a:chOff x="0" y="0"/>
            <a:chExt cx="1842779" cy="1267342"/>
          </a:xfrm>
        </p:grpSpPr>
        <p:sp>
          <p:nvSpPr>
            <p:cNvPr id="8" name="Freeform 8"/>
            <p:cNvSpPr/>
            <p:nvPr/>
          </p:nvSpPr>
          <p:spPr>
            <a:xfrm>
              <a:off x="0" y="0"/>
              <a:ext cx="1842779" cy="1267342"/>
            </a:xfrm>
            <a:custGeom>
              <a:avLst/>
              <a:gdLst/>
              <a:ahLst/>
              <a:cxnLst/>
              <a:rect l="l" t="t" r="r" b="b"/>
              <a:pathLst>
                <a:path w="1842779" h="1267342">
                  <a:moveTo>
                    <a:pt x="24343" y="0"/>
                  </a:moveTo>
                  <a:lnTo>
                    <a:pt x="1818436" y="0"/>
                  </a:lnTo>
                  <a:cubicBezTo>
                    <a:pt x="1824892" y="0"/>
                    <a:pt x="1831084" y="2565"/>
                    <a:pt x="1835649" y="7130"/>
                  </a:cubicBezTo>
                  <a:cubicBezTo>
                    <a:pt x="1840214" y="11695"/>
                    <a:pt x="1842779" y="17887"/>
                    <a:pt x="1842779" y="24343"/>
                  </a:cubicBezTo>
                  <a:lnTo>
                    <a:pt x="1842779" y="1242999"/>
                  </a:lnTo>
                  <a:cubicBezTo>
                    <a:pt x="1842779" y="1249455"/>
                    <a:pt x="1840214" y="1255647"/>
                    <a:pt x="1835649" y="1260212"/>
                  </a:cubicBezTo>
                  <a:cubicBezTo>
                    <a:pt x="1831084" y="1264777"/>
                    <a:pt x="1824892" y="1267342"/>
                    <a:pt x="1818436" y="1267342"/>
                  </a:cubicBezTo>
                  <a:lnTo>
                    <a:pt x="24343" y="1267342"/>
                  </a:lnTo>
                  <a:cubicBezTo>
                    <a:pt x="17887" y="1267342"/>
                    <a:pt x="11695" y="1264777"/>
                    <a:pt x="7130" y="1260212"/>
                  </a:cubicBezTo>
                  <a:cubicBezTo>
                    <a:pt x="2565" y="1255647"/>
                    <a:pt x="0" y="1249455"/>
                    <a:pt x="0" y="1242999"/>
                  </a:cubicBezTo>
                  <a:lnTo>
                    <a:pt x="0" y="24343"/>
                  </a:lnTo>
                  <a:cubicBezTo>
                    <a:pt x="0" y="17887"/>
                    <a:pt x="2565" y="11695"/>
                    <a:pt x="7130" y="7130"/>
                  </a:cubicBezTo>
                  <a:cubicBezTo>
                    <a:pt x="11695" y="2565"/>
                    <a:pt x="17887" y="0"/>
                    <a:pt x="24343" y="0"/>
                  </a:cubicBezTo>
                  <a:close/>
                </a:path>
              </a:pathLst>
            </a:custGeom>
            <a:solidFill>
              <a:srgbClr val="FFFFFE"/>
            </a:solidFill>
          </p:spPr>
          <p:txBody>
            <a:bodyPr/>
            <a:lstStyle/>
            <a:p>
              <a:endParaRPr lang="en-US"/>
            </a:p>
          </p:txBody>
        </p:sp>
        <p:sp>
          <p:nvSpPr>
            <p:cNvPr id="9" name="TextBox 9"/>
            <p:cNvSpPr txBox="1"/>
            <p:nvPr/>
          </p:nvSpPr>
          <p:spPr>
            <a:xfrm>
              <a:off x="0" y="-38100"/>
              <a:ext cx="1842779" cy="1305442"/>
            </a:xfrm>
            <a:prstGeom prst="rect">
              <a:avLst/>
            </a:prstGeom>
          </p:spPr>
          <p:txBody>
            <a:bodyPr lIns="50800" tIns="50800" rIns="50800" bIns="50800" rtlCol="0" anchor="ctr"/>
            <a:lstStyle/>
            <a:p>
              <a:pPr algn="ctr">
                <a:lnSpc>
                  <a:spcPts val="2765"/>
                </a:lnSpc>
              </a:pPr>
              <a:endParaRPr/>
            </a:p>
          </p:txBody>
        </p:sp>
      </p:grpSp>
      <p:sp>
        <p:nvSpPr>
          <p:cNvPr id="10" name="Freeform 10"/>
          <p:cNvSpPr/>
          <p:nvPr/>
        </p:nvSpPr>
        <p:spPr>
          <a:xfrm>
            <a:off x="12686191" y="5969549"/>
            <a:ext cx="1887733" cy="1675516"/>
          </a:xfrm>
          <a:custGeom>
            <a:avLst/>
            <a:gdLst/>
            <a:ahLst/>
            <a:cxnLst/>
            <a:rect l="l" t="t" r="r" b="b"/>
            <a:pathLst>
              <a:path w="1887733" h="1675516">
                <a:moveTo>
                  <a:pt x="0" y="0"/>
                </a:moveTo>
                <a:lnTo>
                  <a:pt x="1887733" y="0"/>
                </a:lnTo>
                <a:lnTo>
                  <a:pt x="1887733" y="1675516"/>
                </a:lnTo>
                <a:lnTo>
                  <a:pt x="0" y="1675516"/>
                </a:lnTo>
                <a:lnTo>
                  <a:pt x="0" y="0"/>
                </a:lnTo>
                <a:close/>
              </a:path>
            </a:pathLst>
          </a:custGeom>
          <a:blipFill>
            <a:blip r:embed="rId4"/>
            <a:stretch>
              <a:fillRect l="-124703" t="-18362" r="-124805" b="-19459"/>
            </a:stretch>
          </a:blipFill>
        </p:spPr>
        <p:txBody>
          <a:bodyPr/>
          <a:lstStyle/>
          <a:p>
            <a:endParaRPr lang="en-US"/>
          </a:p>
        </p:txBody>
      </p:sp>
      <p:sp>
        <p:nvSpPr>
          <p:cNvPr id="11" name="TextBox 11"/>
          <p:cNvSpPr txBox="1"/>
          <p:nvPr/>
        </p:nvSpPr>
        <p:spPr>
          <a:xfrm>
            <a:off x="1943736" y="3302731"/>
            <a:ext cx="5794921" cy="821055"/>
          </a:xfrm>
          <a:prstGeom prst="rect">
            <a:avLst/>
          </a:prstGeom>
        </p:spPr>
        <p:txBody>
          <a:bodyPr lIns="0" tIns="0" rIns="0" bIns="0" rtlCol="0" anchor="t">
            <a:spAutoFit/>
          </a:bodyPr>
          <a:lstStyle/>
          <a:p>
            <a:pPr algn="ctr">
              <a:lnSpc>
                <a:spcPts val="6719"/>
              </a:lnSpc>
            </a:pPr>
            <a:r>
              <a:rPr lang="en-US" sz="4800" b="1">
                <a:solidFill>
                  <a:srgbClr val="21C4D5"/>
                </a:solidFill>
                <a:latin typeface="Aileron Ultra-Bold"/>
                <a:ea typeface="Aileron Ultra-Bold"/>
                <a:cs typeface="Aileron Ultra-Bold"/>
                <a:sym typeface="Aileron Ultra-Bold"/>
              </a:rPr>
              <a:t>Steven Kemmerling</a:t>
            </a:r>
          </a:p>
        </p:txBody>
      </p:sp>
      <p:sp>
        <p:nvSpPr>
          <p:cNvPr id="12" name="TextBox 12"/>
          <p:cNvSpPr txBox="1"/>
          <p:nvPr/>
        </p:nvSpPr>
        <p:spPr>
          <a:xfrm>
            <a:off x="1028700" y="4440158"/>
            <a:ext cx="7624994" cy="457834"/>
          </a:xfrm>
          <a:prstGeom prst="rect">
            <a:avLst/>
          </a:prstGeom>
        </p:spPr>
        <p:txBody>
          <a:bodyPr lIns="0" tIns="0" rIns="0" bIns="0" rtlCol="0" anchor="t">
            <a:spAutoFit/>
          </a:bodyPr>
          <a:lstStyle/>
          <a:p>
            <a:pPr algn="ctr">
              <a:lnSpc>
                <a:spcPts val="3399"/>
              </a:lnSpc>
            </a:pPr>
            <a:r>
              <a:rPr lang="en-US" sz="3399">
                <a:solidFill>
                  <a:srgbClr val="000000"/>
                </a:solidFill>
                <a:latin typeface="Aileron"/>
                <a:ea typeface="Aileron"/>
                <a:cs typeface="Aileron"/>
                <a:sym typeface="Aileron"/>
              </a:rPr>
              <a:t>Founder &amp; Chief Executive Officer</a:t>
            </a:r>
          </a:p>
        </p:txBody>
      </p:sp>
      <p:sp>
        <p:nvSpPr>
          <p:cNvPr id="13" name="TextBox 13"/>
          <p:cNvSpPr txBox="1"/>
          <p:nvPr/>
        </p:nvSpPr>
        <p:spPr>
          <a:xfrm>
            <a:off x="1028700" y="5126275"/>
            <a:ext cx="7624994" cy="457834"/>
          </a:xfrm>
          <a:prstGeom prst="rect">
            <a:avLst/>
          </a:prstGeom>
        </p:spPr>
        <p:txBody>
          <a:bodyPr lIns="0" tIns="0" rIns="0" bIns="0" rtlCol="0" anchor="t">
            <a:spAutoFit/>
          </a:bodyPr>
          <a:lstStyle/>
          <a:p>
            <a:pPr algn="ctr">
              <a:lnSpc>
                <a:spcPts val="3399"/>
              </a:lnSpc>
            </a:pPr>
            <a:r>
              <a:rPr lang="en-US" sz="3399" b="1" u="sng">
                <a:solidFill>
                  <a:srgbClr val="000000"/>
                </a:solidFill>
                <a:latin typeface="Aileron Bold"/>
                <a:ea typeface="Aileron Bold"/>
                <a:cs typeface="Aileron Bold"/>
                <a:sym typeface="Aileron Bold"/>
              </a:rPr>
              <a:t>sales@crbmonitor.com</a:t>
            </a:r>
          </a:p>
        </p:txBody>
      </p:sp>
      <p:sp>
        <p:nvSpPr>
          <p:cNvPr id="14" name="TextBox 14"/>
          <p:cNvSpPr txBox="1"/>
          <p:nvPr/>
        </p:nvSpPr>
        <p:spPr>
          <a:xfrm>
            <a:off x="11797368" y="3389964"/>
            <a:ext cx="3552825" cy="821055"/>
          </a:xfrm>
          <a:prstGeom prst="rect">
            <a:avLst/>
          </a:prstGeom>
        </p:spPr>
        <p:txBody>
          <a:bodyPr lIns="0" tIns="0" rIns="0" bIns="0" rtlCol="0" anchor="t">
            <a:spAutoFit/>
          </a:bodyPr>
          <a:lstStyle/>
          <a:p>
            <a:pPr algn="ctr">
              <a:lnSpc>
                <a:spcPts val="6719"/>
              </a:lnSpc>
            </a:pPr>
            <a:r>
              <a:rPr lang="en-US" sz="4800" b="1">
                <a:solidFill>
                  <a:srgbClr val="62BB48"/>
                </a:solidFill>
                <a:latin typeface="Aileron Ultra-Bold"/>
                <a:ea typeface="Aileron Ultra-Bold"/>
                <a:cs typeface="Aileron Ultra-Bold"/>
                <a:sym typeface="Aileron Ultra-Bold"/>
              </a:rPr>
              <a:t>Ashley Hess</a:t>
            </a:r>
          </a:p>
        </p:txBody>
      </p:sp>
      <p:sp>
        <p:nvSpPr>
          <p:cNvPr id="15" name="TextBox 15"/>
          <p:cNvSpPr txBox="1"/>
          <p:nvPr/>
        </p:nvSpPr>
        <p:spPr>
          <a:xfrm>
            <a:off x="9652234" y="4402259"/>
            <a:ext cx="7607066" cy="457834"/>
          </a:xfrm>
          <a:prstGeom prst="rect">
            <a:avLst/>
          </a:prstGeom>
        </p:spPr>
        <p:txBody>
          <a:bodyPr lIns="0" tIns="0" rIns="0" bIns="0" rtlCol="0" anchor="t">
            <a:spAutoFit/>
          </a:bodyPr>
          <a:lstStyle/>
          <a:p>
            <a:pPr algn="ctr">
              <a:lnSpc>
                <a:spcPts val="3399"/>
              </a:lnSpc>
            </a:pPr>
            <a:r>
              <a:rPr lang="en-US" sz="3399">
                <a:solidFill>
                  <a:srgbClr val="000000"/>
                </a:solidFill>
                <a:latin typeface="Aileron"/>
                <a:ea typeface="Aileron"/>
                <a:cs typeface="Aileron"/>
                <a:sym typeface="Aileron"/>
              </a:rPr>
              <a:t>VP &amp; Cannabis Banking Manager </a:t>
            </a:r>
          </a:p>
        </p:txBody>
      </p:sp>
      <p:sp>
        <p:nvSpPr>
          <p:cNvPr id="16" name="TextBox 16"/>
          <p:cNvSpPr txBox="1"/>
          <p:nvPr/>
        </p:nvSpPr>
        <p:spPr>
          <a:xfrm>
            <a:off x="9634306" y="5050594"/>
            <a:ext cx="7624994" cy="457834"/>
          </a:xfrm>
          <a:prstGeom prst="rect">
            <a:avLst/>
          </a:prstGeom>
        </p:spPr>
        <p:txBody>
          <a:bodyPr lIns="0" tIns="0" rIns="0" bIns="0" rtlCol="0" anchor="t">
            <a:spAutoFit/>
          </a:bodyPr>
          <a:lstStyle/>
          <a:p>
            <a:pPr algn="ctr">
              <a:lnSpc>
                <a:spcPts val="3399"/>
              </a:lnSpc>
            </a:pPr>
            <a:r>
              <a:rPr lang="en-US" sz="3399" b="1" u="sng">
                <a:solidFill>
                  <a:srgbClr val="000000"/>
                </a:solidFill>
                <a:latin typeface="Aileron Bold"/>
                <a:ea typeface="Aileron Bold"/>
                <a:cs typeface="Aileron Bold"/>
                <a:sym typeface="Aileron Bold"/>
              </a:rPr>
              <a:t>ahess@jbt.bank</a:t>
            </a:r>
          </a:p>
        </p:txBody>
      </p:sp>
      <p:sp>
        <p:nvSpPr>
          <p:cNvPr id="17" name="TextBox 17"/>
          <p:cNvSpPr txBox="1"/>
          <p:nvPr/>
        </p:nvSpPr>
        <p:spPr>
          <a:xfrm>
            <a:off x="4203647" y="1285875"/>
            <a:ext cx="9370133" cy="955041"/>
          </a:xfrm>
          <a:prstGeom prst="rect">
            <a:avLst/>
          </a:prstGeom>
        </p:spPr>
        <p:txBody>
          <a:bodyPr lIns="0" tIns="0" rIns="0" bIns="0" rtlCol="0" anchor="t">
            <a:spAutoFit/>
          </a:bodyPr>
          <a:lstStyle/>
          <a:p>
            <a:pPr algn="ctr">
              <a:lnSpc>
                <a:spcPts val="6880"/>
              </a:lnSpc>
            </a:pPr>
            <a:r>
              <a:rPr lang="en-US" sz="8000" b="1" spc="-200">
                <a:solidFill>
                  <a:srgbClr val="FFFFFE"/>
                </a:solidFill>
                <a:latin typeface="Pragmatica Bold"/>
                <a:ea typeface="Pragmatica Bold"/>
                <a:cs typeface="Pragmatica Bold"/>
                <a:sym typeface="Pragmatica Bold"/>
              </a:rPr>
              <a:t>QUESTIONS?</a:t>
            </a:r>
          </a:p>
        </p:txBody>
      </p:sp>
      <p:sp>
        <p:nvSpPr>
          <p:cNvPr id="18" name="TextBox 18"/>
          <p:cNvSpPr txBox="1"/>
          <p:nvPr/>
        </p:nvSpPr>
        <p:spPr>
          <a:xfrm>
            <a:off x="1410933" y="8890000"/>
            <a:ext cx="15543235" cy="517525"/>
          </a:xfrm>
          <a:prstGeom prst="rect">
            <a:avLst/>
          </a:prstGeom>
        </p:spPr>
        <p:txBody>
          <a:bodyPr lIns="0" tIns="0" rIns="0" bIns="0" rtlCol="0" anchor="t">
            <a:spAutoFit/>
          </a:bodyPr>
          <a:lstStyle/>
          <a:p>
            <a:pPr algn="just">
              <a:lnSpc>
                <a:spcPts val="2000"/>
              </a:lnSpc>
            </a:pPr>
            <a:r>
              <a:rPr lang="en-US" sz="2000">
                <a:solidFill>
                  <a:srgbClr val="FFFFFF"/>
                </a:solidFill>
                <a:latin typeface="Aileron"/>
                <a:ea typeface="Aileron"/>
                <a:cs typeface="Aileron"/>
                <a:sym typeface="Aileron"/>
              </a:rPr>
              <a:t>THE VIEWS, INFORMATION, OR OPINIONS EXPRESSED DURING THIS PRESENTATION DO NOT CONSTITUTE LEGAL ADVICE AND ARE SOLELY THOSE OF THE SPEAKER AND DO NOT NECESSARILY REPRESENT THOSE OF THE SPEAKER’S COMPANY OR ITS EMPLOYEES.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5112</Words>
  <Application>Microsoft Office PowerPoint</Application>
  <PresentationFormat>Custom</PresentationFormat>
  <Paragraphs>445</Paragraphs>
  <Slides>29</Slides>
  <Notes>3</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29</vt:i4>
      </vt:variant>
    </vt:vector>
  </HeadingPairs>
  <TitlesOfParts>
    <vt:vector size="47" baseType="lpstr">
      <vt:lpstr>Century Gothic Paneuropean</vt:lpstr>
      <vt:lpstr>Aileron</vt:lpstr>
      <vt:lpstr>Open Sans 1</vt:lpstr>
      <vt:lpstr>Pragmatica Bold Italics</vt:lpstr>
      <vt:lpstr>Aileron Italics</vt:lpstr>
      <vt:lpstr>Aileron Heavy Italics</vt:lpstr>
      <vt:lpstr>Open Sans 1 Bold</vt:lpstr>
      <vt:lpstr>Aileron Heavy</vt:lpstr>
      <vt:lpstr>Pragmatica Bold</vt:lpstr>
      <vt:lpstr>Aileron Bold Italics</vt:lpstr>
      <vt:lpstr>Aileron Bold</vt:lpstr>
      <vt:lpstr>Arial</vt:lpstr>
      <vt:lpstr>Open Sans 2 Bold</vt:lpstr>
      <vt:lpstr>Aileron Ultra-Bold</vt:lpstr>
      <vt:lpstr>Pragmatica</vt:lpstr>
      <vt:lpstr>Calibri</vt:lpstr>
      <vt:lpstr>Aileron Light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 2026- Cannabis Deck</dc:title>
  <cp:lastModifiedBy>Jennifer Kreighbaum</cp:lastModifiedBy>
  <cp:revision>3</cp:revision>
  <dcterms:created xsi:type="dcterms:W3CDTF">2006-08-16T00:00:00Z</dcterms:created>
  <dcterms:modified xsi:type="dcterms:W3CDTF">2026-10-16T18:02:40Z</dcterms:modified>
  <dc:identifier>DAHT91bT5wA</dc:identifier>
</cp:coreProperties>
</file>