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2BB421-6817-4B86-9979-CEFEC007FD11}" v="1" dt="2026-10-23T12:44:05.669"/>
    <p1510:client id="{E45CD4C7-28E2-6145-AB2F-02F7ECCC2F00}" v="2" dt="2026-10-22T20:42:28.7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5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framing the session around decisions, not a list of developments. Separate final requirements, proposals, and unchanged obligations.
[Sources]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three buckets. Compliance often needs to say: we know about it, we are preparing, but we are not changing procedures until the requirement is final and applicable.
[Sources]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that TRID modernization is an opportunity, not yet a reason to hard-code changes. Ask vendors what they would change and what the bank must test.
[Sources]
ABA internal file: Regulatory and Housing Policy Update for Mutual Banks_08.26.26.pdf.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UAD 3.6 as a data and workflow transition. Ask who owns each interface, how exceptions escalate, and how pipeline loans are handled.
[Sources]
Internal email: Mortgage Matters Monthly | September 2026.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a real request from intake to resolution. Stress appraiser independence and consistent borrower communication.
[Sources]
ABA internal housing-policy materials.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agency implementation may differ by channel. Product-specific system logic matters when FHA, VA, USDA, and conventional requirements diverge.
[Sources]
ABA internal files: Mortgage Affordability one-pager_September.docx and Summary of NHC Housing Supply Working Group Meeting.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GSE requirement can create regulatory-scale operational effects. Show the ripple from investor change to underwriting, system configuration, training, QC, and policy.
[Sources]
ABA internal file: MMC Fall 2026 In-Person Meeting Agenda DRAFT.docx.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five actions quickly. The strongest emphasis should be on a single change inventory, targeted vendor questions, and explicit ownership by source.
[Sources]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three questions, thank the audience, and invite questions. If the room is quiet, ask which issue is creating the most work: TRID, appraisals, GSE changes, or servicing.
[Sources]
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47104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8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AMERICAN BANKERS ASSOCIATION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8549640" y="6547104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MORTGAGE UPDATE  |  OCTOBER 2026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AC7A325EA371_11.png"/>
          <p:cNvPicPr>
            <a:picLocks noChangeAspect="1"/>
          </p:cNvPicPr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A43">
              <a:alpha val="72000"/>
            </a:srgbClr>
          </a:solidFill>
          <a:ln w="12700">
            <a:solidFill>
              <a:srgbClr val="102A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640080" y="685800"/>
            <a:ext cx="109728" cy="4572000"/>
          </a:xfrm>
          <a:prstGeom prst="rect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87552" y="960120"/>
            <a:ext cx="6035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MORTGAGE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UPDATE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1005840" y="2651760"/>
            <a:ext cx="585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7EEF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has changed, what is coming,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E7EEF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 what banks should do now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05840" y="4983480"/>
            <a:ext cx="5943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Joe Pigg  |  American Bankers Association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Mid-Atlantic Regulatory Compliance Conference  |  October 29, 2026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15200" y="571500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C89B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 TO THE LAW, NOT THE HEADLINE.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C89B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OPERATING FRAMEWORK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603504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Act now, prepare, or monitor?</a:t>
            </a:r>
            <a:endParaRPr lang="en-US" sz="2800" dirty="0"/>
          </a:p>
        </p:txBody>
      </p:sp>
      <p:pic>
        <p:nvPicPr>
          <p:cNvPr id="4" name="Image 0" descr="/mnt/data/generated_image_AC7A325EA371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658368"/>
            <a:ext cx="3977640" cy="5349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699248" y="630936"/>
            <a:ext cx="4032504" cy="5404104"/>
          </a:xfrm>
          <a:prstGeom prst="roundRect">
            <a:avLst>
              <a:gd name="adj" fmla="val 1814"/>
            </a:avLst>
          </a:prstGeom>
          <a:solidFill>
            <a:srgbClr val="FFFFFF">
              <a:alpha val="0"/>
            </a:srgbClr>
          </a:solidFill>
          <a:ln w="12700">
            <a:solidFill>
              <a:srgbClr val="D6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58368" y="1417320"/>
            <a:ext cx="1993392" cy="2880360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2540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1243584" y="1673352"/>
            <a:ext cx="822960" cy="822960"/>
          </a:xfrm>
          <a:prstGeom prst="ellipse">
            <a:avLst/>
          </a:prstGeom>
          <a:solidFill>
            <a:srgbClr val="1F5A94"/>
          </a:solidFill>
          <a:ln w="1270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243584" y="183794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2697480"/>
            <a:ext cx="16642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A43"/>
                </a:solidFill>
              </a:rPr>
              <a:t>ACT NOW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22960" y="3136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A94"/>
                </a:solidFill>
              </a:rPr>
              <a:t>Final or effective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41248" y="3566160"/>
            <a:ext cx="16276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27D98"/>
                </a:solidFill>
              </a:rPr>
              <a:t>Policies • systems • training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2871216" y="1417320"/>
            <a:ext cx="1993392" cy="2880360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254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456432" y="1673352"/>
            <a:ext cx="822960" cy="822960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456432" y="183794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3035808" y="2697480"/>
            <a:ext cx="16642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A43"/>
                </a:solidFill>
              </a:rPr>
              <a:t>PREPARE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3035808" y="3136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C8C"/>
                </a:solidFill>
              </a:rPr>
              <a:t>Likely or developing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054096" y="3566160"/>
            <a:ext cx="16276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27D98"/>
                </a:solidFill>
              </a:rPr>
              <a:t>Plan • test • engage vendors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084064" y="1417320"/>
            <a:ext cx="1993392" cy="2880360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254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5669280" y="1673352"/>
            <a:ext cx="822960" cy="822960"/>
          </a:xfrm>
          <a:prstGeom prst="ellipse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669280" y="183794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5248656" y="2697480"/>
            <a:ext cx="16642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A43"/>
                </a:solidFill>
              </a:rPr>
              <a:t>MONITOR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5248656" y="3136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89B3C"/>
                </a:solidFill>
              </a:rPr>
              <a:t>Proposed or uncertain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5266944" y="3566160"/>
            <a:ext cx="16276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27D98"/>
                </a:solidFill>
              </a:rPr>
              <a:t>Track • preserve flexibility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58368" y="5440680"/>
            <a:ext cx="6492240" cy="566928"/>
          </a:xfrm>
          <a:prstGeom prst="roundRect">
            <a:avLst>
              <a:gd name="adj" fmla="val 9677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  <a:effectLst>
            <a:outerShdw blurRad="12700" dist="50800" dir="2700000" algn="bl" rotWithShape="0">
              <a:srgbClr val="AAB7C4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859536" y="5568696"/>
            <a:ext cx="6089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status of the change determines the bank’s response.</a:t>
            </a:r>
            <a:endParaRPr lang="en-US" sz="16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C89B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 COMPLEXITY WITHOUT REDUCING CONSUMER PROTECTION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603504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TRID modernization</a:t>
            </a:r>
            <a:endParaRPr lang="en-US" sz="2800" dirty="0"/>
          </a:p>
        </p:txBody>
      </p:sp>
      <p:pic>
        <p:nvPicPr>
          <p:cNvPr id="4" name="Image 0" descr="/mnt/data/generated_image_AC7A325EA371_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658368"/>
            <a:ext cx="3977640" cy="5349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699248" y="630936"/>
            <a:ext cx="4032504" cy="5404104"/>
          </a:xfrm>
          <a:prstGeom prst="roundRect">
            <a:avLst>
              <a:gd name="adj" fmla="val 1814"/>
            </a:avLst>
          </a:prstGeom>
          <a:solidFill>
            <a:srgbClr val="FFFFFF">
              <a:alpha val="0"/>
            </a:srgbClr>
          </a:solidFill>
          <a:ln w="12700">
            <a:solidFill>
              <a:srgbClr val="D6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58368" y="1353312"/>
            <a:ext cx="6537960" cy="3886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43B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Tolerance categories and changed circumstances remain operationally intensive.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43B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Potential modernization areas include third-party fees, redisclosures, waiting periods, rescission overlap, and reverse-mortgage disclosures.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43B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current friction as evidence: cures, manual workarounds, repeated questions, and vendor constraints.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58368" y="5440680"/>
            <a:ext cx="6492240" cy="566928"/>
          </a:xfrm>
          <a:prstGeom prst="roundRect">
            <a:avLst>
              <a:gd name="adj" fmla="val 9677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  <a:effectLst>
            <a:outerShdw blurRad="12700" dist="50800" dir="2700000" algn="bl" rotWithShape="0">
              <a:srgbClr val="AAB7C4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59536" y="5568696"/>
            <a:ext cx="6089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redesign the process around an anticipated outcome.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C89B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THAN A NEW APPRAISAL FORM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603504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UAD 3.6</a:t>
            </a:r>
            <a:endParaRPr lang="en-US" sz="2800" dirty="0"/>
          </a:p>
        </p:txBody>
      </p:sp>
      <p:pic>
        <p:nvPicPr>
          <p:cNvPr id="4" name="Image 0" descr="/mnt/data/generated_image_AC7A325EA371_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658368"/>
            <a:ext cx="3977640" cy="5349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699248" y="630936"/>
            <a:ext cx="4032504" cy="5404104"/>
          </a:xfrm>
          <a:prstGeom prst="roundRect">
            <a:avLst>
              <a:gd name="adj" fmla="val 1814"/>
            </a:avLst>
          </a:prstGeom>
          <a:solidFill>
            <a:srgbClr val="FFFFFF">
              <a:alpha val="0"/>
            </a:srgbClr>
          </a:solidFill>
          <a:ln w="12700">
            <a:solidFill>
              <a:srgbClr val="D6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58368" y="1353312"/>
            <a:ext cx="6309360" cy="713232"/>
          </a:xfrm>
          <a:prstGeom prst="roundRect">
            <a:avLst>
              <a:gd name="adj" fmla="val 6410"/>
            </a:avLst>
          </a:prstGeom>
          <a:solidFill>
            <a:srgbClr val="EDF3F8"/>
          </a:solidFill>
          <a:ln w="1270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9536" y="1545336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A94"/>
                </a:solidFill>
              </a:rPr>
              <a:t>DATA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2011680" y="1517904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Structured appraisal information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58368" y="2295144"/>
            <a:ext cx="6309360" cy="713232"/>
          </a:xfrm>
          <a:prstGeom prst="roundRect">
            <a:avLst>
              <a:gd name="adj" fmla="val 6410"/>
            </a:avLst>
          </a:prstGeom>
          <a:solidFill>
            <a:srgbClr val="EEF6F6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59536" y="2487168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8C8C"/>
                </a:solidFill>
              </a:rPr>
              <a:t>SYSTEMS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011680" y="2459736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LOS and vendor connections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58368" y="3236976"/>
            <a:ext cx="6309360" cy="713232"/>
          </a:xfrm>
          <a:prstGeom prst="roundRect">
            <a:avLst>
              <a:gd name="adj" fmla="val 6410"/>
            </a:avLst>
          </a:prstGeom>
          <a:solidFill>
            <a:srgbClr val="EDF3F8"/>
          </a:solidFill>
          <a:ln w="1270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59536" y="3429000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A94"/>
                </a:solidFill>
              </a:rPr>
              <a:t>PEOPLE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2011680" y="3401568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Appraisers, underwriters and QC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58368" y="4178808"/>
            <a:ext cx="6309360" cy="713232"/>
          </a:xfrm>
          <a:prstGeom prst="roundRect">
            <a:avLst>
              <a:gd name="adj" fmla="val 6410"/>
            </a:avLst>
          </a:prstGeom>
          <a:solidFill>
            <a:srgbClr val="EEF6F6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59536" y="4370832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8C8C"/>
                </a:solidFill>
              </a:rPr>
              <a:t>PIPELINE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2011680" y="4343400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Transfers, construction and cutover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58368" y="5440680"/>
            <a:ext cx="6492240" cy="566928"/>
          </a:xfrm>
          <a:prstGeom prst="roundRect">
            <a:avLst>
              <a:gd name="adj" fmla="val 9677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  <a:effectLst>
            <a:outerShdw blurRad="12700" dist="50800" dir="2700000" algn="bl" rotWithShape="0">
              <a:srgbClr val="AAB7C4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59536" y="5568696"/>
            <a:ext cx="6089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 risk lives between systems, vendors, and teams.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C89B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PROCESS, DOCUMENTATION, AND CONSISTENCY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603504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Reconsideration of value</a:t>
            </a:r>
            <a:endParaRPr lang="en-US" sz="2800" dirty="0"/>
          </a:p>
        </p:txBody>
      </p:sp>
      <p:pic>
        <p:nvPicPr>
          <p:cNvPr id="4" name="Image 0" descr="/mnt/data/generated_image_AC7A325EA371_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658368"/>
            <a:ext cx="3977640" cy="5349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699248" y="630936"/>
            <a:ext cx="4032504" cy="5404104"/>
          </a:xfrm>
          <a:prstGeom prst="roundRect">
            <a:avLst>
              <a:gd name="adj" fmla="val 1814"/>
            </a:avLst>
          </a:prstGeom>
          <a:solidFill>
            <a:srgbClr val="FFFFFF">
              <a:alpha val="0"/>
            </a:srgbClr>
          </a:solidFill>
          <a:ln w="12700">
            <a:solidFill>
              <a:srgbClr val="D6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58368" y="1280160"/>
            <a:ext cx="6492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A43"/>
                </a:solidFill>
              </a:rPr>
              <a:t>A defensible ROV process answers five questions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85800" y="1783080"/>
            <a:ext cx="384048" cy="384048"/>
          </a:xfrm>
          <a:prstGeom prst="ellipse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5800" y="186537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234440" y="1810512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Who receives the request?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85800" y="2441448"/>
            <a:ext cx="384048" cy="384048"/>
          </a:xfrm>
          <a:prstGeom prst="ellipse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85800" y="252374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234440" y="246888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Who identifies a factual error?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685800" y="3099816"/>
            <a:ext cx="384048" cy="384048"/>
          </a:xfrm>
          <a:prstGeom prst="ellipse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85800" y="318211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234440" y="3127248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Who contacts the appraiser or AMC?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85800" y="3758184"/>
            <a:ext cx="384048" cy="384048"/>
          </a:xfrm>
          <a:prstGeom prst="ellipse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85800" y="384048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234440" y="3785616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Who communicates with the borrower?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685800" y="4416552"/>
            <a:ext cx="384048" cy="384048"/>
          </a:xfrm>
          <a:prstGeom prst="ellipse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85800" y="449884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234440" y="4443984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43B53"/>
                </a:solidFill>
              </a:rPr>
              <a:t>How is the outcome documented?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658368" y="5440680"/>
            <a:ext cx="6492240" cy="566928"/>
          </a:xfrm>
          <a:prstGeom prst="roundRect">
            <a:avLst>
              <a:gd name="adj" fmla="val 9677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  <a:effectLst>
            <a:outerShdw blurRad="12700" dist="50800" dir="2700000" algn="bl" rotWithShape="0">
              <a:srgbClr val="AAB7C4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59536" y="5568696"/>
            <a:ext cx="6089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objective is consistency and independence, not a predetermined value.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C89B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 TURNS POLICY INTO OPERATIONS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603504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Housing affordability</a:t>
            </a:r>
            <a:endParaRPr lang="en-US" sz="2800" dirty="0"/>
          </a:p>
        </p:txBody>
      </p:sp>
      <p:pic>
        <p:nvPicPr>
          <p:cNvPr id="4" name="Image 0" descr="/mnt/data/generated_image_AC7A325EA371_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658368"/>
            <a:ext cx="3977640" cy="5349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699248" y="630936"/>
            <a:ext cx="4032504" cy="5404104"/>
          </a:xfrm>
          <a:prstGeom prst="roundRect">
            <a:avLst>
              <a:gd name="adj" fmla="val 1814"/>
            </a:avLst>
          </a:prstGeom>
          <a:solidFill>
            <a:srgbClr val="FFFFFF">
              <a:alpha val="0"/>
            </a:srgbClr>
          </a:solidFill>
          <a:ln w="12700">
            <a:solidFill>
              <a:srgbClr val="D6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58368" y="1371600"/>
            <a:ext cx="2971800" cy="1078992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905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1536192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A94"/>
                </a:solidFill>
              </a:rPr>
              <a:t>SUPPLY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22960" y="187452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43B53"/>
                </a:solidFill>
              </a:rPr>
              <a:t>Construction and preservation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904488" y="1371600"/>
            <a:ext cx="2971800" cy="1078992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905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069080" y="1536192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A94"/>
                </a:solidFill>
              </a:rPr>
              <a:t>STREAMLINING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069080" y="187452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43B53"/>
                </a:solidFill>
              </a:rPr>
              <a:t>Zoning and regulatory barriers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58368" y="2743200"/>
            <a:ext cx="2971800" cy="1078992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905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22960" y="2907792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9B3C"/>
                </a:solidFill>
              </a:rPr>
              <a:t>ACCESS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22960" y="324612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43B53"/>
                </a:solidFill>
              </a:rPr>
              <a:t>Entry-level and workforce housing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904488" y="2743200"/>
            <a:ext cx="2971800" cy="1078992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905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069080" y="2907792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9B3C"/>
                </a:solidFill>
              </a:rPr>
              <a:t>PROGRAMS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069080" y="324612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43B53"/>
                </a:solidFill>
              </a:rPr>
              <a:t>FHA, VA, USDA and conventional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58368" y="5440680"/>
            <a:ext cx="6492240" cy="566928"/>
          </a:xfrm>
          <a:prstGeom prst="roundRect">
            <a:avLst>
              <a:gd name="adj" fmla="val 9677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  <a:effectLst>
            <a:outerShdw blurRad="12700" dist="50800" dir="2700000" algn="bl" rotWithShape="0">
              <a:srgbClr val="AAB7C4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59536" y="5568696"/>
            <a:ext cx="6089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Legislation is often the start of the compliance process, not the end.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C89B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EVERY IMPORTANT RULE COMES FROM A REGULATOR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603504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Fannie Mae, Freddie Mac, and the secondary market</a:t>
            </a:r>
            <a:endParaRPr lang="en-US" sz="2800" dirty="0"/>
          </a:p>
        </p:txBody>
      </p:sp>
      <p:pic>
        <p:nvPicPr>
          <p:cNvPr id="4" name="Image 0" descr="/mnt/data/generated_image_AC7A325EA371_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658368"/>
            <a:ext cx="3977640" cy="5349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699248" y="630936"/>
            <a:ext cx="4032504" cy="5404104"/>
          </a:xfrm>
          <a:prstGeom prst="roundRect">
            <a:avLst>
              <a:gd name="adj" fmla="val 1814"/>
            </a:avLst>
          </a:prstGeom>
          <a:solidFill>
            <a:srgbClr val="FFFFFF">
              <a:alpha val="0"/>
            </a:srgbClr>
          </a:solidFill>
          <a:ln w="12700">
            <a:solidFill>
              <a:srgbClr val="D6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58368" y="1417320"/>
            <a:ext cx="6537960" cy="3931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43B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Credit-score reform and changing underwriting requirements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43B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Appraisal and data modernization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43B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Loan eligibility, affordable lending, and investor delivery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43B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Ripple effects across policy, LOS configuration, training, and quality control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58368" y="5440680"/>
            <a:ext cx="6492240" cy="566928"/>
          </a:xfrm>
          <a:prstGeom prst="roundRect">
            <a:avLst>
              <a:gd name="adj" fmla="val 9677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  <a:effectLst>
            <a:outerShdw blurRad="12700" dist="50800" dir="2700000" algn="bl" rotWithShape="0">
              <a:srgbClr val="AAB7C4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59536" y="5568696"/>
            <a:ext cx="6089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material mortgage changes, not just regulations.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C89B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MONITORING INTO READINESS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603504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Five actions for the next 90 days</a:t>
            </a:r>
            <a:endParaRPr lang="en-US" sz="2800" dirty="0"/>
          </a:p>
        </p:txBody>
      </p:sp>
      <p:pic>
        <p:nvPicPr>
          <p:cNvPr id="4" name="Image 0" descr="/mnt/data/generated_image_AC7A325EA371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658368"/>
            <a:ext cx="3977640" cy="5349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699248" y="630936"/>
            <a:ext cx="4032504" cy="5404104"/>
          </a:xfrm>
          <a:prstGeom prst="roundRect">
            <a:avLst>
              <a:gd name="adj" fmla="val 1814"/>
            </a:avLst>
          </a:prstGeom>
          <a:solidFill>
            <a:srgbClr val="FFFFFF">
              <a:alpha val="0"/>
            </a:srgbClr>
          </a:solidFill>
          <a:ln w="12700">
            <a:solidFill>
              <a:srgbClr val="D6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58368" y="1225296"/>
            <a:ext cx="6336792" cy="612648"/>
          </a:xfrm>
          <a:prstGeom prst="roundRect">
            <a:avLst>
              <a:gd name="adj" fmla="val 5970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41248" y="1335024"/>
            <a:ext cx="384048" cy="384048"/>
          </a:xfrm>
          <a:prstGeom prst="ellipse">
            <a:avLst/>
          </a:prstGeom>
          <a:solidFill>
            <a:srgbClr val="C89B3C"/>
          </a:solidFill>
          <a:ln w="127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41248" y="1435608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417320" y="1399032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BUILD ONE INVENTORY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58368" y="2039112"/>
            <a:ext cx="6336792" cy="612648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841248" y="2148840"/>
            <a:ext cx="384048" cy="384048"/>
          </a:xfrm>
          <a:prstGeom prst="ellipse">
            <a:avLst/>
          </a:prstGeom>
          <a:solidFill>
            <a:srgbClr val="1F5A94"/>
          </a:solidFill>
          <a:ln w="1270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41248" y="2249424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1417320" y="2212848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3B53"/>
                </a:solidFill>
              </a:rPr>
              <a:t>REVIEW VENDORS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58368" y="2852928"/>
            <a:ext cx="6336792" cy="612648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841248" y="2962656"/>
            <a:ext cx="384048" cy="384048"/>
          </a:xfrm>
          <a:prstGeom prst="ellipse">
            <a:avLst/>
          </a:prstGeom>
          <a:solidFill>
            <a:srgbClr val="1F5A94"/>
          </a:solidFill>
          <a:ln w="1270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41248" y="3063240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417320" y="3026664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3B53"/>
                </a:solidFill>
              </a:rPr>
              <a:t>ANALYZE FRICTION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58368" y="3666744"/>
            <a:ext cx="6336792" cy="612648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841248" y="3776472"/>
            <a:ext cx="384048" cy="384048"/>
          </a:xfrm>
          <a:prstGeom prst="ellipse">
            <a:avLst/>
          </a:prstGeom>
          <a:solidFill>
            <a:srgbClr val="1F5A94"/>
          </a:solidFill>
          <a:ln w="1270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41248" y="3877056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417320" y="3840480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3B53"/>
                </a:solidFill>
              </a:rPr>
              <a:t>PRESERVE FLEXIBILITY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58368" y="4480560"/>
            <a:ext cx="6336792" cy="612648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841248" y="4590288"/>
            <a:ext cx="384048" cy="384048"/>
          </a:xfrm>
          <a:prstGeom prst="ellipse">
            <a:avLst/>
          </a:prstGeom>
          <a:solidFill>
            <a:srgbClr val="1F5A94"/>
          </a:solidFill>
          <a:ln w="12700">
            <a:solidFill>
              <a:srgbClr val="1F5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841248" y="4690872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1417320" y="4654296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3B53"/>
                </a:solidFill>
              </a:rPr>
              <a:t>ASSIGN OWNERSHIP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58368" y="5440680"/>
            <a:ext cx="6492240" cy="566928"/>
          </a:xfrm>
          <a:prstGeom prst="roundRect">
            <a:avLst>
              <a:gd name="adj" fmla="val 9677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  <a:effectLst>
            <a:outerShdw blurRad="12700" dist="50800" dir="2700000" algn="bl" rotWithShape="0">
              <a:srgbClr val="AAB7C4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59536" y="5568696"/>
            <a:ext cx="6089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common view of change is the foundation for coordinated execution.</a:t>
            </a:r>
            <a:endParaRPr lang="en-US" sz="16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AC7A325EA371_11.png"/>
          <p:cNvPicPr>
            <a:picLocks noChangeAspect="1"/>
          </p:cNvPicPr>
          <p:nvPr/>
        </p:nvPicPr>
        <p:blipFill>
          <a:blip r:embed="rId3">
            <a:alphaModFix amt="95000"/>
          </a:blip>
          <a:stretch>
            <a:fillRect/>
          </a:stretch>
        </p:blipFill>
        <p:spPr>
          <a:xfrm>
            <a:off x="6126480" y="0"/>
            <a:ext cx="60624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903720" cy="6858000"/>
          </a:xfrm>
          <a:prstGeom prst="rect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658368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C89B3C"/>
                </a:solidFill>
              </a:rPr>
              <a:t>THREE QUESTIONS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85800" y="1298448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WHAT CHANGED?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713232" y="1801368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9E2EC"/>
                </a:solidFill>
              </a:rPr>
              <a:t>Act on what is real.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85800" y="2551176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WHAT HASN’T?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713232" y="3054096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9E2EC"/>
                </a:solidFill>
              </a:rPr>
              <a:t>Keep executing core obligations.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85800" y="3803904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WHERE IS FLEXIBILITY NEEDED?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713232" y="430682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9E2EC"/>
                </a:solidFill>
              </a:rPr>
              <a:t>Prepare without moving too early.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85800" y="5257800"/>
            <a:ext cx="4983480" cy="1"/>
          </a:xfrm>
          <a:prstGeom prst="line">
            <a:avLst/>
          </a:prstGeom>
          <a:noFill/>
          <a:ln w="25400">
            <a:solidFill>
              <a:srgbClr val="C89B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85800" y="5504688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C89B3C"/>
                </a:solidFill>
              </a:rPr>
              <a:t>LAW, NOT HEADLINES.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C89B3C"/>
                </a:solidFill>
              </a:rPr>
              <a:t>OPERATIONS, NOT SILOS.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C89B3C"/>
                </a:solidFill>
              </a:rPr>
              <a:t>READINESS, NOT PREDICTION.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543800" y="571500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QUESTIONS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932</Words>
  <Application>Microsoft Office PowerPoint</Application>
  <PresentationFormat>Widescreen</PresentationFormat>
  <Paragraphs>122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American Bankers Association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Mortgage Update: What Has Changed, What Is Coming, and What Banks Should Do Now</dc:title>
  <dc:subject>Mortgage Update</dc:subject>
  <dc:creator>Joe Pigg</dc:creator>
  <cp:lastModifiedBy>Gabby Datnoff</cp:lastModifiedBy>
  <cp:revision>5</cp:revision>
  <dcterms:created xsi:type="dcterms:W3CDTF">2026-10-20T18:05:03Z</dcterms:created>
  <dcterms:modified xsi:type="dcterms:W3CDTF">2026-10-23T12:44:05Z</dcterms:modified>
</cp:coreProperties>
</file>